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2" r:id="rId4"/>
    <p:sldId id="273" r:id="rId5"/>
    <p:sldId id="274" r:id="rId6"/>
    <p:sldId id="275" r:id="rId7"/>
    <p:sldId id="276" r:id="rId8"/>
    <p:sldId id="277" r:id="rId9"/>
    <p:sldId id="278" r:id="rId10"/>
    <p:sldId id="272" r:id="rId11"/>
  </p:sldIdLst>
  <p:sldSz cx="6858000" cy="9144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20" autoAdjust="0"/>
  </p:normalViewPr>
  <p:slideViewPr>
    <p:cSldViewPr>
      <p:cViewPr>
        <p:scale>
          <a:sx n="82" d="100"/>
          <a:sy n="82" d="100"/>
        </p:scale>
        <p:origin x="-1722" y="9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457A47-ED47-47A0-B847-0B30BB1B4037}" type="datetimeFigureOut">
              <a:rPr lang="es-ES" smtClean="0"/>
              <a:t>11/09/2015</a:t>
            </a:fld>
            <a:endParaRPr lang="es-ES"/>
          </a:p>
        </p:txBody>
      </p:sp>
      <p:sp>
        <p:nvSpPr>
          <p:cNvPr id="4" name="3 Marcador de imagen de diapositiva"/>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55F5D04-74D0-4A0D-8DBC-F716C7506873}" type="slidenum">
              <a:rPr lang="es-ES" smtClean="0"/>
              <a:t>‹Nº›</a:t>
            </a:fld>
            <a:endParaRPr lang="es-ES"/>
          </a:p>
        </p:txBody>
      </p:sp>
    </p:spTree>
    <p:extLst>
      <p:ext uri="{BB962C8B-B14F-4D97-AF65-F5344CB8AC3E}">
        <p14:creationId xmlns:p14="http://schemas.microsoft.com/office/powerpoint/2010/main" val="265318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5F5D04-74D0-4A0D-8DBC-F716C7506873}" type="slidenum">
              <a:rPr lang="es-ES" smtClean="0"/>
              <a:t>3</a:t>
            </a:fld>
            <a:endParaRPr lang="es-ES"/>
          </a:p>
        </p:txBody>
      </p:sp>
    </p:spTree>
    <p:extLst>
      <p:ext uri="{BB962C8B-B14F-4D97-AF65-F5344CB8AC3E}">
        <p14:creationId xmlns:p14="http://schemas.microsoft.com/office/powerpoint/2010/main" val="223519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5F5D04-74D0-4A0D-8DBC-F716C7506873}" type="slidenum">
              <a:rPr lang="es-ES" smtClean="0"/>
              <a:t>4</a:t>
            </a:fld>
            <a:endParaRPr lang="es-ES"/>
          </a:p>
        </p:txBody>
      </p:sp>
    </p:spTree>
    <p:extLst>
      <p:ext uri="{BB962C8B-B14F-4D97-AF65-F5344CB8AC3E}">
        <p14:creationId xmlns:p14="http://schemas.microsoft.com/office/powerpoint/2010/main" val="223519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5F5D04-74D0-4A0D-8DBC-F716C7506873}" type="slidenum">
              <a:rPr lang="es-ES" smtClean="0"/>
              <a:t>5</a:t>
            </a:fld>
            <a:endParaRPr lang="es-ES"/>
          </a:p>
        </p:txBody>
      </p:sp>
    </p:spTree>
    <p:extLst>
      <p:ext uri="{BB962C8B-B14F-4D97-AF65-F5344CB8AC3E}">
        <p14:creationId xmlns:p14="http://schemas.microsoft.com/office/powerpoint/2010/main" val="223519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5F5D04-74D0-4A0D-8DBC-F716C7506873}" type="slidenum">
              <a:rPr lang="es-ES" smtClean="0"/>
              <a:t>6</a:t>
            </a:fld>
            <a:endParaRPr lang="es-ES"/>
          </a:p>
        </p:txBody>
      </p:sp>
    </p:spTree>
    <p:extLst>
      <p:ext uri="{BB962C8B-B14F-4D97-AF65-F5344CB8AC3E}">
        <p14:creationId xmlns:p14="http://schemas.microsoft.com/office/powerpoint/2010/main" val="223519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5F5D04-74D0-4A0D-8DBC-F716C7506873}" type="slidenum">
              <a:rPr lang="es-ES" smtClean="0"/>
              <a:t>7</a:t>
            </a:fld>
            <a:endParaRPr lang="es-ES"/>
          </a:p>
        </p:txBody>
      </p:sp>
    </p:spTree>
    <p:extLst>
      <p:ext uri="{BB962C8B-B14F-4D97-AF65-F5344CB8AC3E}">
        <p14:creationId xmlns:p14="http://schemas.microsoft.com/office/powerpoint/2010/main" val="223519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5F5D04-74D0-4A0D-8DBC-F716C7506873}" type="slidenum">
              <a:rPr lang="es-ES" smtClean="0"/>
              <a:t>8</a:t>
            </a:fld>
            <a:endParaRPr lang="es-ES"/>
          </a:p>
        </p:txBody>
      </p:sp>
    </p:spTree>
    <p:extLst>
      <p:ext uri="{BB962C8B-B14F-4D97-AF65-F5344CB8AC3E}">
        <p14:creationId xmlns:p14="http://schemas.microsoft.com/office/powerpoint/2010/main" val="223519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5F5D04-74D0-4A0D-8DBC-F716C7506873}" type="slidenum">
              <a:rPr lang="es-ES" smtClean="0"/>
              <a:t>9</a:t>
            </a:fld>
            <a:endParaRPr lang="es-ES"/>
          </a:p>
        </p:txBody>
      </p:sp>
    </p:spTree>
    <p:extLst>
      <p:ext uri="{BB962C8B-B14F-4D97-AF65-F5344CB8AC3E}">
        <p14:creationId xmlns:p14="http://schemas.microsoft.com/office/powerpoint/2010/main" val="223519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2133601"/>
            <a:ext cx="6172200" cy="6034617"/>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1851" y="395536"/>
            <a:ext cx="6172200" cy="1524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342900" y="2133601"/>
            <a:ext cx="6172200" cy="6034617"/>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11/09/2015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11/09/2015</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pic>
        <p:nvPicPr>
          <p:cNvPr id="7" name="Imagen 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04664" y="35496"/>
            <a:ext cx="1654149" cy="65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69902" cy="694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100898" y="683568"/>
            <a:ext cx="3744416" cy="2062103"/>
          </a:xfrm>
          <a:prstGeom prst="rect">
            <a:avLst/>
          </a:prstGeom>
          <a:noFill/>
        </p:spPr>
        <p:txBody>
          <a:bodyPr wrap="square" rtlCol="0">
            <a:spAutoFit/>
          </a:bodyPr>
          <a:lstStyle/>
          <a:p>
            <a:pPr algn="ctr"/>
            <a:r>
              <a:rPr lang="es-ES" sz="3200" b="1" dirty="0" smtClean="0">
                <a:solidFill>
                  <a:schemeClr val="bg1"/>
                </a:solidFill>
              </a:rPr>
              <a:t>GUÍA PARA PACIENTES PORTADORES DE MARCAPASOS</a:t>
            </a:r>
            <a:endParaRPr lang="es-ES" sz="3200" b="1" dirty="0">
              <a:solidFill>
                <a:schemeClr val="bg1"/>
              </a:solidFill>
            </a:endParaRPr>
          </a:p>
        </p:txBody>
      </p:sp>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44" y="6804248"/>
            <a:ext cx="5093726" cy="20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589240" y="8877672"/>
            <a:ext cx="1224136" cy="215444"/>
          </a:xfrm>
          <a:prstGeom prst="rect">
            <a:avLst/>
          </a:prstGeom>
          <a:noFill/>
        </p:spPr>
        <p:txBody>
          <a:bodyPr wrap="square" rtlCol="0">
            <a:spAutoFit/>
          </a:bodyPr>
          <a:lstStyle/>
          <a:p>
            <a:r>
              <a:rPr lang="es-ES" sz="800" i="1" dirty="0" smtClean="0">
                <a:solidFill>
                  <a:schemeClr val="bg1">
                    <a:lumMod val="65000"/>
                  </a:schemeClr>
                </a:solidFill>
              </a:rPr>
              <a:t>REV 00:  Julio  2015</a:t>
            </a:r>
            <a:endParaRPr lang="es-ES" sz="800" i="1" dirty="0">
              <a:solidFill>
                <a:schemeClr val="bg1">
                  <a:lumMod val="65000"/>
                </a:schemeClr>
              </a:solidFill>
            </a:endParaRPr>
          </a:p>
        </p:txBody>
      </p:sp>
    </p:spTree>
    <p:extLst>
      <p:ext uri="{BB962C8B-B14F-4D97-AF65-F5344CB8AC3E}">
        <p14:creationId xmlns:p14="http://schemas.microsoft.com/office/powerpoint/2010/main" val="1659892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800" y="5652120"/>
            <a:ext cx="30781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60648" y="0"/>
            <a:ext cx="2016224" cy="827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72562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1</a:t>
            </a:r>
          </a:p>
        </p:txBody>
      </p:sp>
      <p:sp>
        <p:nvSpPr>
          <p:cNvPr id="13" name="Rectangle 47"/>
          <p:cNvSpPr>
            <a:spLocks noChangeArrowheads="1"/>
          </p:cNvSpPr>
          <p:nvPr/>
        </p:nvSpPr>
        <p:spPr bwMode="auto">
          <a:xfrm>
            <a:off x="333672" y="78261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14" name="13 Rectángulo"/>
          <p:cNvSpPr/>
          <p:nvPr/>
        </p:nvSpPr>
        <p:spPr>
          <a:xfrm>
            <a:off x="404664" y="80783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PRESENTACIÓN</a:t>
            </a:r>
            <a:endParaRPr lang="es-ES" sz="1400" b="1" dirty="0">
              <a:solidFill>
                <a:schemeClr val="bg1"/>
              </a:solidFill>
              <a:latin typeface="Arial" pitchFamily="34" charset="0"/>
              <a:cs typeface="Arial" pitchFamily="34" charset="0"/>
            </a:endParaRPr>
          </a:p>
        </p:txBody>
      </p:sp>
      <p:sp>
        <p:nvSpPr>
          <p:cNvPr id="15" name="14 Rectángulo"/>
          <p:cNvSpPr/>
          <p:nvPr/>
        </p:nvSpPr>
        <p:spPr>
          <a:xfrm>
            <a:off x="333672" y="1475656"/>
            <a:ext cx="5903640" cy="3093154"/>
          </a:xfrm>
          <a:prstGeom prst="rect">
            <a:avLst/>
          </a:prstGeom>
          <a:noFill/>
        </p:spPr>
        <p:txBody>
          <a:bodyPr wrap="square">
            <a:spAutoFit/>
          </a:bodyPr>
          <a:lstStyle/>
          <a:p>
            <a:pPr algn="just">
              <a:spcBef>
                <a:spcPts val="600"/>
              </a:spcBef>
              <a:spcAft>
                <a:spcPts val="600"/>
              </a:spcAft>
            </a:pPr>
            <a:r>
              <a:rPr lang="es-ES" sz="1100" i="1" dirty="0" smtClean="0">
                <a:latin typeface="Arial" pitchFamily="34" charset="0"/>
                <a:cs typeface="Arial" pitchFamily="34" charset="0"/>
              </a:rPr>
              <a:t>El objetivo de la presenta </a:t>
            </a:r>
            <a:r>
              <a:rPr lang="es-ES" sz="1100" b="1" i="1" dirty="0" smtClean="0">
                <a:solidFill>
                  <a:srgbClr val="0A56A4"/>
                </a:solidFill>
                <a:latin typeface="Arial" pitchFamily="34" charset="0"/>
                <a:cs typeface="Arial" pitchFamily="34" charset="0"/>
              </a:rPr>
              <a:t>Guía del paciente portador de marcapasos </a:t>
            </a:r>
            <a:r>
              <a:rPr lang="es-ES" sz="1100" i="1" dirty="0" smtClean="0">
                <a:latin typeface="Arial" pitchFamily="34" charset="0"/>
                <a:cs typeface="Arial" pitchFamily="34" charset="0"/>
              </a:rPr>
              <a:t>es proporcionar información sobre el funcionamiento del marcapasos y sobre cómo puede verse afectada la actividad habitual de los pacientes tras la implantación del mismo.</a:t>
            </a:r>
          </a:p>
          <a:p>
            <a:pPr algn="just">
              <a:spcBef>
                <a:spcPts val="600"/>
              </a:spcBef>
              <a:spcAft>
                <a:spcPts val="600"/>
              </a:spcAft>
            </a:pPr>
            <a:r>
              <a:rPr lang="es-ES" sz="1100" i="1" dirty="0" smtClean="0">
                <a:latin typeface="Arial" pitchFamily="34" charset="0"/>
                <a:cs typeface="Arial" pitchFamily="34" charset="0"/>
              </a:rPr>
              <a:t>En los últimos años se ha experimentado un gran avance en relación a la estimulación cardiaca. De hecho los dispositivos que se disponen hoy en día proporcionan una información del funcionamiento del corazón, que hace años, era inimaginable para los profesionales que se dedican a esta rama de la Cardiología.</a:t>
            </a:r>
          </a:p>
          <a:p>
            <a:pPr algn="just">
              <a:spcBef>
                <a:spcPts val="600"/>
              </a:spcBef>
              <a:spcAft>
                <a:spcPts val="600"/>
              </a:spcAft>
            </a:pPr>
            <a:r>
              <a:rPr lang="es-ES" sz="1100" i="1" dirty="0" smtClean="0">
                <a:latin typeface="Arial" pitchFamily="34" charset="0"/>
                <a:cs typeface="Arial" pitchFamily="34" charset="0"/>
              </a:rPr>
              <a:t>Estos </a:t>
            </a:r>
            <a:r>
              <a:rPr lang="es-ES" sz="1100" i="1" dirty="0" smtClean="0">
                <a:latin typeface="Arial" pitchFamily="34" charset="0"/>
                <a:cs typeface="Arial" pitchFamily="34" charset="0"/>
              </a:rPr>
              <a:t>dispositivos </a:t>
            </a:r>
            <a:r>
              <a:rPr lang="es-ES" sz="1100" i="1" dirty="0" smtClean="0">
                <a:latin typeface="Arial" pitchFamily="34" charset="0"/>
                <a:cs typeface="Arial" pitchFamily="34" charset="0"/>
              </a:rPr>
              <a:t>presentan actualmente unos niveles de seguridad muy elevados, con un aislamiento frente a interferencias con otras fuentes eléctricas superior a los de otras generaciones.</a:t>
            </a:r>
          </a:p>
          <a:p>
            <a:pPr algn="just">
              <a:spcBef>
                <a:spcPts val="600"/>
              </a:spcBef>
              <a:spcAft>
                <a:spcPts val="600"/>
              </a:spcAft>
            </a:pPr>
            <a:r>
              <a:rPr lang="es-ES" sz="1100" i="1" dirty="0" smtClean="0">
                <a:latin typeface="Arial" pitchFamily="34" charset="0"/>
                <a:cs typeface="Arial" pitchFamily="34" charset="0"/>
              </a:rPr>
              <a:t>Si bien en la presente guía se recogen los aspectos más importantes y habituales del tratamiento con marcapasos de diferentes alteraciones cardiacas, cada persona es diferente y únicamente el médico que le trata tiene toda la información personal de cada paciente. Por ello, no dude en dirigirse a su médico si algún aspecto no queda lo suficientemente claro.</a:t>
            </a:r>
            <a:endParaRPr lang="es-ES" sz="1100" i="1"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5647134"/>
            <a:ext cx="5810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
        <p:nvSpPr>
          <p:cNvPr id="2"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92425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2</a:t>
            </a:r>
          </a:p>
        </p:txBody>
      </p:sp>
      <p:sp>
        <p:nvSpPr>
          <p:cNvPr id="20" name="Rectangle 47"/>
          <p:cNvSpPr>
            <a:spLocks noChangeArrowheads="1"/>
          </p:cNvSpPr>
          <p:nvPr/>
        </p:nvSpPr>
        <p:spPr bwMode="auto">
          <a:xfrm>
            <a:off x="333672" y="82758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21" name="20 Rectángulo"/>
          <p:cNvSpPr/>
          <p:nvPr/>
        </p:nvSpPr>
        <p:spPr>
          <a:xfrm>
            <a:off x="404664" y="85280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¿Cómo funciona el corazón?</a:t>
            </a:r>
            <a:endParaRPr lang="es-ES" sz="1400" b="1" dirty="0">
              <a:solidFill>
                <a:schemeClr val="bg1"/>
              </a:solidFill>
              <a:latin typeface="Arial" pitchFamily="34" charset="0"/>
              <a:cs typeface="Arial"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45"/>
          <a:stretch/>
        </p:blipFill>
        <p:spPr bwMode="auto">
          <a:xfrm>
            <a:off x="339080" y="1403649"/>
            <a:ext cx="2946412" cy="222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Rectángulo"/>
          <p:cNvSpPr/>
          <p:nvPr/>
        </p:nvSpPr>
        <p:spPr>
          <a:xfrm>
            <a:off x="3285492" y="1259632"/>
            <a:ext cx="2951820" cy="2600712"/>
          </a:xfrm>
          <a:prstGeom prst="rect">
            <a:avLst/>
          </a:prstGeom>
          <a:noFill/>
        </p:spPr>
        <p:txBody>
          <a:bodyPr wrap="square">
            <a:spAutoFit/>
          </a:bodyPr>
          <a:lstStyle/>
          <a:p>
            <a:pPr algn="just">
              <a:spcBef>
                <a:spcPts val="600"/>
              </a:spcBef>
              <a:spcAft>
                <a:spcPts val="600"/>
              </a:spcAft>
            </a:pPr>
            <a:r>
              <a:rPr lang="es-ES" sz="1100" b="1" i="1" dirty="0" smtClean="0">
                <a:solidFill>
                  <a:srgbClr val="0A56A4"/>
                </a:solidFill>
                <a:latin typeface="Arial" pitchFamily="34" charset="0"/>
                <a:cs typeface="Arial" pitchFamily="34" charset="0"/>
              </a:rPr>
              <a:t>Mecanismo básico de funcionamiento</a:t>
            </a:r>
          </a:p>
          <a:p>
            <a:pPr algn="just">
              <a:spcBef>
                <a:spcPts val="600"/>
              </a:spcBef>
              <a:spcAft>
                <a:spcPts val="600"/>
              </a:spcAft>
            </a:pPr>
            <a:r>
              <a:rPr lang="es-ES" sz="1100" dirty="0" smtClean="0">
                <a:latin typeface="Arial" pitchFamily="34" charset="0"/>
                <a:cs typeface="Arial" pitchFamily="34" charset="0"/>
              </a:rPr>
              <a:t>La aurícula derecha, recibe la sangre con poco oxígeno de todo el cuerpo y, con su contracción, la inyecta en el ventrículo derecho. Esta cavidad se contrae y manda su contenido, a través de la arteria pulmonar, a los pulmones donde se carga del oxígeno que respiramos.</a:t>
            </a:r>
          </a:p>
          <a:p>
            <a:pPr algn="just">
              <a:spcBef>
                <a:spcPts val="600"/>
              </a:spcBef>
              <a:spcAft>
                <a:spcPts val="600"/>
              </a:spcAft>
            </a:pPr>
            <a:r>
              <a:rPr lang="es-ES" sz="1100" dirty="0" smtClean="0">
                <a:latin typeface="Arial" pitchFamily="34" charset="0"/>
                <a:cs typeface="Arial" pitchFamily="34" charset="0"/>
              </a:rPr>
              <a:t>La sangre ya oxigenada en el pulmón pasa a la aurícula izquierda y de ésta al ventrículo izquierdo. Desde esta cavidad, a través de la arteria aorta, la sangre es bombeada llegando a todo el organismo.</a:t>
            </a:r>
            <a:endParaRPr lang="es-ES" sz="1100" dirty="0">
              <a:latin typeface="Arial" pitchFamily="34" charset="0"/>
              <a:cs typeface="Arial" pitchFamily="34" charset="0"/>
            </a:endParaRPr>
          </a:p>
        </p:txBody>
      </p:sp>
      <p:sp>
        <p:nvSpPr>
          <p:cNvPr id="24" name="23 Rectángulo"/>
          <p:cNvSpPr/>
          <p:nvPr/>
        </p:nvSpPr>
        <p:spPr>
          <a:xfrm>
            <a:off x="474708" y="3851920"/>
            <a:ext cx="5762604" cy="1092607"/>
          </a:xfrm>
          <a:prstGeom prst="rect">
            <a:avLst/>
          </a:prstGeom>
          <a:noFill/>
        </p:spPr>
        <p:txBody>
          <a:bodyPr wrap="square">
            <a:spAutoFit/>
          </a:bodyPr>
          <a:lstStyle/>
          <a:p>
            <a:pPr algn="just">
              <a:spcBef>
                <a:spcPts val="600"/>
              </a:spcBef>
              <a:spcAft>
                <a:spcPts val="600"/>
              </a:spcAft>
            </a:pPr>
            <a:r>
              <a:rPr lang="es-ES" sz="1100" b="1" i="1" dirty="0" smtClean="0">
                <a:solidFill>
                  <a:srgbClr val="0A56A4"/>
                </a:solidFill>
                <a:latin typeface="Arial" pitchFamily="34" charset="0"/>
                <a:cs typeface="Arial" pitchFamily="34" charset="0"/>
              </a:rPr>
              <a:t>Adaptación de la circulación a las necesidades del organismo.</a:t>
            </a:r>
          </a:p>
          <a:p>
            <a:pPr algn="just">
              <a:spcBef>
                <a:spcPts val="600"/>
              </a:spcBef>
              <a:spcAft>
                <a:spcPts val="600"/>
              </a:spcAft>
            </a:pPr>
            <a:r>
              <a:rPr lang="es-ES" sz="1100" dirty="0" smtClean="0">
                <a:latin typeface="Arial" pitchFamily="34" charset="0"/>
                <a:cs typeface="Arial" pitchFamily="34" charset="0"/>
              </a:rPr>
              <a:t>Sin que nosotros nos demos cuenta, el organismo normal modifica el número de pulsaciones y la fuerza de contracción de cada latido para adecuar la cantidad de sangre circulante por minuto a las distintas actividades en cada momento (por ejemplo sueño, esfuerzo físico de distinta intensidad, etc.)</a:t>
            </a:r>
            <a:endParaRPr lang="es-ES" sz="1100" dirty="0">
              <a:latin typeface="Arial" pitchFamily="34" charset="0"/>
              <a:cs typeface="Arial" pitchFamily="34" charset="0"/>
            </a:endParaRPr>
          </a:p>
        </p:txBody>
      </p:sp>
      <p:sp>
        <p:nvSpPr>
          <p:cNvPr id="25" name="24 Rectángulo"/>
          <p:cNvSpPr/>
          <p:nvPr/>
        </p:nvSpPr>
        <p:spPr>
          <a:xfrm>
            <a:off x="476672" y="5004048"/>
            <a:ext cx="4586337" cy="1431161"/>
          </a:xfrm>
          <a:prstGeom prst="rect">
            <a:avLst/>
          </a:prstGeom>
          <a:noFill/>
        </p:spPr>
        <p:txBody>
          <a:bodyPr wrap="square">
            <a:spAutoFit/>
          </a:bodyPr>
          <a:lstStyle/>
          <a:p>
            <a:pPr algn="just">
              <a:spcBef>
                <a:spcPts val="600"/>
              </a:spcBef>
              <a:spcAft>
                <a:spcPts val="600"/>
              </a:spcAft>
            </a:pPr>
            <a:r>
              <a:rPr lang="es-ES" sz="1100" b="1" i="1" dirty="0" smtClean="0">
                <a:solidFill>
                  <a:srgbClr val="0A56A4"/>
                </a:solidFill>
                <a:latin typeface="Arial" pitchFamily="34" charset="0"/>
                <a:cs typeface="Arial" pitchFamily="34" charset="0"/>
              </a:rPr>
              <a:t>El “marcapasos” natural del corazón.</a:t>
            </a:r>
          </a:p>
          <a:p>
            <a:pPr algn="just">
              <a:spcBef>
                <a:spcPts val="600"/>
              </a:spcBef>
              <a:spcAft>
                <a:spcPts val="600"/>
              </a:spcAft>
            </a:pPr>
            <a:r>
              <a:rPr lang="es-ES" sz="1100" dirty="0" smtClean="0">
                <a:latin typeface="Arial" pitchFamily="34" charset="0"/>
                <a:cs typeface="Arial" pitchFamily="34" charset="0"/>
              </a:rPr>
              <a:t>Para funcionar constantemente y hacer de forma automática los ajustes precisos según la demanda del organismo el corazón dispone de un sistema capaz de llevar el número de pulsaciones desde la frecuencia más baja, en reposo, hasta más de 150 latidos por minuto con esfuerzos intensos (u otras situaciones anormales como fiebre, ansiedad, deshidratación…)</a:t>
            </a:r>
            <a:endParaRPr lang="es-ES" sz="1100" dirty="0">
              <a:latin typeface="Arial" pitchFamily="34" charset="0"/>
              <a:cs typeface="Arial" pitchFamily="34" charset="0"/>
            </a:endParaRPr>
          </a:p>
        </p:txBody>
      </p:sp>
      <p:sp>
        <p:nvSpPr>
          <p:cNvPr id="26" name="25 Rectángulo"/>
          <p:cNvSpPr/>
          <p:nvPr/>
        </p:nvSpPr>
        <p:spPr>
          <a:xfrm>
            <a:off x="2348880" y="6660232"/>
            <a:ext cx="3888432" cy="1769715"/>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El corazón recibe antes de cada latido un estímulo de naturaleza eléctrica. El corazón posee un pequeños grupos de células especiales capaces de producir actividad eléctrica.</a:t>
            </a:r>
          </a:p>
          <a:p>
            <a:pPr algn="just">
              <a:spcBef>
                <a:spcPts val="600"/>
              </a:spcBef>
              <a:spcAft>
                <a:spcPts val="600"/>
              </a:spcAft>
            </a:pPr>
            <a:r>
              <a:rPr lang="es-ES" sz="1100" dirty="0" smtClean="0">
                <a:latin typeface="Arial" pitchFamily="34" charset="0"/>
                <a:cs typeface="Arial" pitchFamily="34" charset="0"/>
              </a:rPr>
              <a:t>Estas células pueden funcionar mal o incluso destruirse. Las causas principales: procesos degenerativos, propios de la edad, diversas enfermedades, los efectos de la arteriosclerosis, problemas relacionados con el infarto de miocardio,  medicamentos, etc…</a:t>
            </a:r>
            <a:endParaRPr lang="es-ES" sz="1100" dirty="0">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009" y="5220072"/>
            <a:ext cx="103028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476672" y="6470630"/>
            <a:ext cx="4516293" cy="261610"/>
          </a:xfrm>
          <a:prstGeom prst="rect">
            <a:avLst/>
          </a:prstGeom>
          <a:noFill/>
        </p:spPr>
        <p:txBody>
          <a:bodyPr wrap="square">
            <a:spAutoFit/>
          </a:bodyPr>
          <a:lstStyle/>
          <a:p>
            <a:pPr>
              <a:spcBef>
                <a:spcPts val="600"/>
              </a:spcBef>
              <a:spcAft>
                <a:spcPts val="600"/>
              </a:spcAft>
            </a:pPr>
            <a:r>
              <a:rPr lang="es-ES" sz="1100" b="1" i="1" dirty="0" smtClean="0">
                <a:solidFill>
                  <a:srgbClr val="0A56A4"/>
                </a:solidFill>
                <a:latin typeface="Arial" pitchFamily="34" charset="0"/>
                <a:cs typeface="Arial" pitchFamily="34" charset="0"/>
              </a:rPr>
              <a:t>El sistema eléctrico cardiaco</a:t>
            </a:r>
          </a:p>
        </p:txBody>
      </p:sp>
      <p:sp>
        <p:nvSpPr>
          <p:cNvPr id="12" name="11 Rectángulo"/>
          <p:cNvSpPr/>
          <p:nvPr/>
        </p:nvSpPr>
        <p:spPr>
          <a:xfrm>
            <a:off x="548680" y="8388424"/>
            <a:ext cx="5688632" cy="430887"/>
          </a:xfrm>
          <a:prstGeom prst="rect">
            <a:avLst/>
          </a:prstGeom>
          <a:noFill/>
        </p:spPr>
        <p:txBody>
          <a:bodyPr wrap="square">
            <a:spAutoFit/>
          </a:bodyPr>
          <a:lstStyle/>
          <a:p>
            <a:pPr>
              <a:spcBef>
                <a:spcPts val="600"/>
              </a:spcBef>
              <a:spcAft>
                <a:spcPts val="600"/>
              </a:spcAft>
            </a:pPr>
            <a:r>
              <a:rPr lang="es-ES" sz="1100" dirty="0" smtClean="0">
                <a:latin typeface="Arial" pitchFamily="34" charset="0"/>
                <a:cs typeface="Arial" pitchFamily="34" charset="0"/>
              </a:rPr>
              <a:t>Las enfermedades que afectan al sistema eléctrico del corazón producen trastornos del ritmo cardiaco que conocemos con el nombre de </a:t>
            </a:r>
            <a:r>
              <a:rPr lang="es-ES" sz="1100" b="1" i="1" dirty="0" smtClean="0">
                <a:latin typeface="Arial" pitchFamily="34" charset="0"/>
                <a:cs typeface="Arial" pitchFamily="34" charset="0"/>
              </a:rPr>
              <a:t>arritmias</a:t>
            </a:r>
            <a:r>
              <a:rPr lang="es-ES" sz="1100" dirty="0" smtClean="0">
                <a:latin typeface="Arial" pitchFamily="34" charset="0"/>
                <a:cs typeface="Arial" pitchFamily="34" charset="0"/>
              </a:rPr>
              <a:t>.</a:t>
            </a:r>
            <a:endParaRPr lang="es-ES" sz="1100" dirty="0">
              <a:latin typeface="Arial" pitchFamily="34" charset="0"/>
              <a:cs typeface="Arial" pitchFamily="34" charset="0"/>
            </a:endParaRPr>
          </a:p>
        </p:txBody>
      </p:sp>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57" r="13043"/>
          <a:stretch/>
        </p:blipFill>
        <p:spPr bwMode="auto">
          <a:xfrm>
            <a:off x="612234" y="6881463"/>
            <a:ext cx="1691914" cy="12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5" name="14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Tree>
    <p:extLst>
      <p:ext uri="{BB962C8B-B14F-4D97-AF65-F5344CB8AC3E}">
        <p14:creationId xmlns:p14="http://schemas.microsoft.com/office/powerpoint/2010/main" val="330292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3</a:t>
            </a:r>
          </a:p>
        </p:txBody>
      </p:sp>
      <p:sp>
        <p:nvSpPr>
          <p:cNvPr id="5" name="Rectangle 47"/>
          <p:cNvSpPr>
            <a:spLocks noChangeArrowheads="1"/>
          </p:cNvSpPr>
          <p:nvPr/>
        </p:nvSpPr>
        <p:spPr bwMode="auto">
          <a:xfrm>
            <a:off x="333672" y="82758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6" name="5 Rectángulo"/>
          <p:cNvSpPr/>
          <p:nvPr/>
        </p:nvSpPr>
        <p:spPr>
          <a:xfrm>
            <a:off x="404664" y="85280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¿Qué es un marcapasos?</a:t>
            </a:r>
            <a:endParaRPr lang="es-ES" sz="1400" b="1" dirty="0">
              <a:solidFill>
                <a:schemeClr val="bg1"/>
              </a:solidFill>
              <a:latin typeface="Arial" pitchFamily="34" charset="0"/>
              <a:cs typeface="Arial" pitchFamily="34" charset="0"/>
            </a:endParaRPr>
          </a:p>
        </p:txBody>
      </p:sp>
      <p:sp>
        <p:nvSpPr>
          <p:cNvPr id="7" name="6 Rectángulo"/>
          <p:cNvSpPr/>
          <p:nvPr/>
        </p:nvSpPr>
        <p:spPr>
          <a:xfrm>
            <a:off x="3285492" y="1434133"/>
            <a:ext cx="2951820" cy="1769715"/>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Es un sistema artificial de estimulación cardiaca, que se compone de un aparato (</a:t>
            </a:r>
            <a:r>
              <a:rPr lang="es-ES" sz="1100" b="1" i="1" dirty="0" smtClean="0">
                <a:latin typeface="Arial" pitchFamily="34" charset="0"/>
                <a:cs typeface="Arial" pitchFamily="34" charset="0"/>
              </a:rPr>
              <a:t>generador</a:t>
            </a:r>
            <a:r>
              <a:rPr lang="es-ES" sz="1100" dirty="0" smtClean="0">
                <a:latin typeface="Arial" pitchFamily="34" charset="0"/>
                <a:cs typeface="Arial" pitchFamily="34" charset="0"/>
              </a:rPr>
              <a:t>) y uno o más cables (</a:t>
            </a:r>
            <a:r>
              <a:rPr lang="es-ES" sz="1100" b="1" i="1" dirty="0" smtClean="0">
                <a:latin typeface="Arial" pitchFamily="34" charset="0"/>
                <a:cs typeface="Arial" pitchFamily="34" charset="0"/>
              </a:rPr>
              <a:t>electrodos</a:t>
            </a:r>
            <a:r>
              <a:rPr lang="es-ES" sz="1100" dirty="0" smtClean="0">
                <a:latin typeface="Arial" pitchFamily="34" charset="0"/>
                <a:cs typeface="Arial" pitchFamily="34" charset="0"/>
              </a:rPr>
              <a:t>) dependiendo de la alteración del ritmo del corazón que padezcamos.</a:t>
            </a:r>
          </a:p>
          <a:p>
            <a:pPr algn="just">
              <a:spcBef>
                <a:spcPts val="600"/>
              </a:spcBef>
              <a:spcAft>
                <a:spcPts val="600"/>
              </a:spcAft>
            </a:pPr>
            <a:r>
              <a:rPr lang="es-ES" sz="1100" dirty="0" smtClean="0">
                <a:latin typeface="Arial" pitchFamily="34" charset="0"/>
                <a:cs typeface="Arial" pitchFamily="34" charset="0"/>
              </a:rPr>
              <a:t>El objetivo de esta estimulación artificial será lograr que el corazón vuelva a latir lo más parecido posible al de una persona sana.</a:t>
            </a:r>
            <a:endParaRPr lang="es-ES" sz="1100" dirty="0">
              <a:latin typeface="Arial"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43" t="5687" r="7841" b="4186"/>
          <a:stretch/>
        </p:blipFill>
        <p:spPr bwMode="auto">
          <a:xfrm>
            <a:off x="491402" y="1403649"/>
            <a:ext cx="257755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32656" y="3491880"/>
            <a:ext cx="5904656" cy="1092607"/>
          </a:xfrm>
          <a:prstGeom prst="rect">
            <a:avLst/>
          </a:prstGeom>
          <a:noFill/>
        </p:spPr>
        <p:txBody>
          <a:bodyPr wrap="square">
            <a:spAutoFit/>
          </a:bodyPr>
          <a:lstStyle/>
          <a:p>
            <a:pPr algn="just">
              <a:spcBef>
                <a:spcPts val="600"/>
              </a:spcBef>
              <a:spcAft>
                <a:spcPts val="600"/>
              </a:spcAft>
            </a:pPr>
            <a:r>
              <a:rPr lang="es-ES" sz="1100" b="1" i="1" dirty="0" smtClean="0">
                <a:solidFill>
                  <a:srgbClr val="0A56A4"/>
                </a:solidFill>
                <a:latin typeface="Arial" pitchFamily="34" charset="0"/>
                <a:cs typeface="Arial" pitchFamily="34" charset="0"/>
              </a:rPr>
              <a:t>Descripción de un marcapasos</a:t>
            </a:r>
          </a:p>
          <a:p>
            <a:pPr algn="just">
              <a:spcBef>
                <a:spcPts val="600"/>
              </a:spcBef>
              <a:spcAft>
                <a:spcPts val="600"/>
              </a:spcAft>
            </a:pPr>
            <a:r>
              <a:rPr lang="es-ES" sz="1100" dirty="0" smtClean="0">
                <a:latin typeface="Arial" pitchFamily="34" charset="0"/>
                <a:cs typeface="Arial" pitchFamily="34" charset="0"/>
              </a:rPr>
              <a:t>El </a:t>
            </a:r>
            <a:r>
              <a:rPr lang="es-ES" sz="1100" b="1" dirty="0" smtClean="0">
                <a:latin typeface="Arial" pitchFamily="34" charset="0"/>
                <a:cs typeface="Arial" pitchFamily="34" charset="0"/>
              </a:rPr>
              <a:t>generador</a:t>
            </a:r>
            <a:r>
              <a:rPr lang="es-ES" sz="1100" dirty="0" smtClean="0">
                <a:latin typeface="Arial" pitchFamily="34" charset="0"/>
                <a:cs typeface="Arial" pitchFamily="34" charset="0"/>
              </a:rPr>
              <a:t> </a:t>
            </a:r>
            <a:r>
              <a:rPr lang="es-ES" sz="1100" dirty="0" smtClean="0">
                <a:latin typeface="Arial" pitchFamily="34" charset="0"/>
                <a:cs typeface="Arial" pitchFamily="34" charset="0"/>
              </a:rPr>
              <a:t>es una pequeña caja </a:t>
            </a:r>
            <a:r>
              <a:rPr lang="es-ES" sz="1100" dirty="0" smtClean="0">
                <a:latin typeface="Arial" pitchFamily="34" charset="0"/>
                <a:cs typeface="Arial" pitchFamily="34" charset="0"/>
              </a:rPr>
              <a:t>metálica </a:t>
            </a:r>
            <a:r>
              <a:rPr lang="es-ES" sz="1100" dirty="0" smtClean="0">
                <a:latin typeface="Arial" pitchFamily="34" charset="0"/>
                <a:cs typeface="Arial" pitchFamily="34" charset="0"/>
              </a:rPr>
              <a:t>del tamaño de un reloj de </a:t>
            </a:r>
            <a:r>
              <a:rPr lang="es-ES" sz="1100" dirty="0" smtClean="0">
                <a:latin typeface="Arial" pitchFamily="34" charset="0"/>
                <a:cs typeface="Arial" pitchFamily="34" charset="0"/>
              </a:rPr>
              <a:t>pulsera </a:t>
            </a:r>
            <a:r>
              <a:rPr lang="es-ES" sz="1100" dirty="0" smtClean="0">
                <a:latin typeface="Arial" pitchFamily="34" charset="0"/>
                <a:cs typeface="Arial" pitchFamily="34" charset="0"/>
              </a:rPr>
              <a:t>que contiene unos circuitos electrónicos y una pequeña pila que suministra la energía necesaria para su funcionamiento. Esta caja es totalmente hermética y de titanio, </a:t>
            </a:r>
            <a:r>
              <a:rPr lang="es-ES" sz="1100" dirty="0" smtClean="0">
                <a:latin typeface="Arial" pitchFamily="34" charset="0"/>
                <a:cs typeface="Arial" pitchFamily="34" charset="0"/>
              </a:rPr>
              <a:t>material </a:t>
            </a:r>
            <a:r>
              <a:rPr lang="es-ES" sz="1100" dirty="0" smtClean="0">
                <a:latin typeface="Arial" pitchFamily="34" charset="0"/>
                <a:cs typeface="Arial" pitchFamily="34" charset="0"/>
              </a:rPr>
              <a:t>más resistente que el acero, menos pesado y que no produce rechazo.</a:t>
            </a:r>
            <a:endParaRPr lang="es-ES" sz="1100" dirty="0">
              <a:latin typeface="Arial" pitchFamily="34" charset="0"/>
              <a:cs typeface="Arial" pitchFamily="34"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61" r="4619" b="6294"/>
          <a:stretch/>
        </p:blipFill>
        <p:spPr bwMode="auto">
          <a:xfrm>
            <a:off x="3436535" y="6876256"/>
            <a:ext cx="2313140" cy="158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32656" y="5796136"/>
            <a:ext cx="5904656" cy="923330"/>
          </a:xfrm>
          <a:prstGeom prst="rect">
            <a:avLst/>
          </a:prstGeom>
          <a:noFill/>
        </p:spPr>
        <p:txBody>
          <a:bodyPr wrap="square">
            <a:spAutoFit/>
          </a:bodyPr>
          <a:lstStyle/>
          <a:p>
            <a:pPr algn="just">
              <a:spcBef>
                <a:spcPts val="600"/>
              </a:spcBef>
              <a:spcAft>
                <a:spcPts val="600"/>
              </a:spcAft>
            </a:pPr>
            <a:r>
              <a:rPr lang="es-ES" sz="1100" b="1" i="1" dirty="0" smtClean="0">
                <a:solidFill>
                  <a:srgbClr val="0A56A4"/>
                </a:solidFill>
                <a:latin typeface="Arial" pitchFamily="34" charset="0"/>
                <a:cs typeface="Arial" pitchFamily="34" charset="0"/>
              </a:rPr>
              <a:t>Colocación del marcapasos</a:t>
            </a:r>
          </a:p>
          <a:p>
            <a:pPr algn="just">
              <a:spcBef>
                <a:spcPts val="600"/>
              </a:spcBef>
              <a:spcAft>
                <a:spcPts val="600"/>
              </a:spcAft>
            </a:pPr>
            <a:r>
              <a:rPr lang="es-ES" sz="1100" dirty="0" smtClean="0">
                <a:latin typeface="Arial" pitchFamily="34" charset="0"/>
                <a:cs typeface="Arial" pitchFamily="34" charset="0"/>
              </a:rPr>
              <a:t>El generador se coloca debajo de la piel en una zona próxima a una de las clavículas, y dispone de un pequeño enchufe en el que se conectan unos cables que llegan hasta el corazón a través de una vena.</a:t>
            </a:r>
            <a:endParaRPr lang="es-ES" sz="1100" dirty="0">
              <a:latin typeface="Arial" pitchFamily="34" charset="0"/>
              <a:cs typeface="Arial" pitchFamily="34"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66" y="6876256"/>
            <a:ext cx="1976546" cy="158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332656" y="4716016"/>
            <a:ext cx="5904656" cy="923330"/>
          </a:xfrm>
          <a:prstGeom prst="rect">
            <a:avLst/>
          </a:prstGeom>
          <a:noFill/>
        </p:spPr>
        <p:txBody>
          <a:bodyPr wrap="square">
            <a:spAutoFit/>
          </a:bodyPr>
          <a:lstStyle/>
          <a:p>
            <a:pPr algn="just">
              <a:spcBef>
                <a:spcPts val="600"/>
              </a:spcBef>
              <a:spcAft>
                <a:spcPts val="600"/>
              </a:spcAft>
            </a:pPr>
            <a:r>
              <a:rPr lang="es-ES" sz="1100" b="1" i="1" dirty="0" smtClean="0">
                <a:solidFill>
                  <a:srgbClr val="0A56A4"/>
                </a:solidFill>
                <a:latin typeface="Arial" pitchFamily="34" charset="0"/>
                <a:cs typeface="Arial" pitchFamily="34" charset="0"/>
              </a:rPr>
              <a:t>¿Por qué se necesita un marcapasos?</a:t>
            </a:r>
          </a:p>
          <a:p>
            <a:pPr algn="just">
              <a:spcBef>
                <a:spcPts val="600"/>
              </a:spcBef>
              <a:spcAft>
                <a:spcPts val="600"/>
              </a:spcAft>
            </a:pPr>
            <a:r>
              <a:rPr lang="es-ES" sz="1100" dirty="0" smtClean="0">
                <a:latin typeface="Arial" pitchFamily="34" charset="0"/>
                <a:cs typeface="Arial" pitchFamily="34" charset="0"/>
              </a:rPr>
              <a:t>En primer lugar, por los síntomas que refiere el paciente: fatiga, palpitaciones, mareos, pérdidas de conciencia, etc.. Y por el resultado de la exploración física completa y el electrocardiograma, que es la prueba más importante para el diagnóstico final.</a:t>
            </a:r>
            <a:endParaRPr lang="es-ES" sz="1100" dirty="0">
              <a:latin typeface="Arial" pitchFamily="34" charset="0"/>
              <a:cs typeface="Arial" pitchFamily="34" charset="0"/>
            </a:endParaRPr>
          </a:p>
        </p:txBody>
      </p:sp>
      <p:sp>
        <p:nvSpPr>
          <p:cNvPr id="12" name="11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
        <p:nvSpPr>
          <p:cNvPr id="13"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000524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4</a:t>
            </a:r>
          </a:p>
        </p:txBody>
      </p:sp>
      <p:sp>
        <p:nvSpPr>
          <p:cNvPr id="7" name="Rectangle 47"/>
          <p:cNvSpPr>
            <a:spLocks noChangeArrowheads="1"/>
          </p:cNvSpPr>
          <p:nvPr/>
        </p:nvSpPr>
        <p:spPr bwMode="auto">
          <a:xfrm>
            <a:off x="333672" y="82758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8" name="7 Rectángulo"/>
          <p:cNvSpPr/>
          <p:nvPr/>
        </p:nvSpPr>
        <p:spPr>
          <a:xfrm>
            <a:off x="404664" y="85280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¿Cómo se coloca en el paciente?</a:t>
            </a:r>
            <a:endParaRPr lang="es-ES" sz="1400" b="1" dirty="0">
              <a:solidFill>
                <a:schemeClr val="bg1"/>
              </a:solidFill>
              <a:latin typeface="Arial" pitchFamily="34" charset="0"/>
              <a:cs typeface="Arial" pitchFamily="34" charset="0"/>
            </a:endParaRPr>
          </a:p>
        </p:txBody>
      </p:sp>
      <p:sp>
        <p:nvSpPr>
          <p:cNvPr id="9" name="8 Rectángulo"/>
          <p:cNvSpPr/>
          <p:nvPr/>
        </p:nvSpPr>
        <p:spPr>
          <a:xfrm>
            <a:off x="355102" y="1259632"/>
            <a:ext cx="5882209" cy="4062651"/>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El procedimiento, en la mayoría de los casos, se </a:t>
            </a:r>
            <a:r>
              <a:rPr lang="es-ES" sz="1100" dirty="0" smtClean="0">
                <a:latin typeface="Arial" pitchFamily="34" charset="0"/>
                <a:cs typeface="Arial" pitchFamily="34" charset="0"/>
              </a:rPr>
              <a:t>lleva </a:t>
            </a:r>
            <a:r>
              <a:rPr lang="es-ES" sz="1100" dirty="0" smtClean="0">
                <a:latin typeface="Arial" pitchFamily="34" charset="0"/>
                <a:cs typeface="Arial" pitchFamily="34" charset="0"/>
              </a:rPr>
              <a:t>a cabo permitiendo al paciente la vuelta a casa al día siguiente de la intervención, a veces incluso el mismo día, permitiendo reiniciar una actividad diaria normal en un periodo corto de tiempo.</a:t>
            </a:r>
          </a:p>
          <a:p>
            <a:pPr algn="just">
              <a:spcBef>
                <a:spcPts val="600"/>
              </a:spcBef>
              <a:spcAft>
                <a:spcPts val="600"/>
              </a:spcAft>
            </a:pPr>
            <a:r>
              <a:rPr lang="es-ES" sz="1100" dirty="0" smtClean="0">
                <a:latin typeface="Arial" pitchFamily="34" charset="0"/>
                <a:cs typeface="Arial" pitchFamily="34" charset="0"/>
              </a:rPr>
              <a:t>En un ingreso programado se siguen los siguientes pasos: </a:t>
            </a:r>
          </a:p>
          <a:p>
            <a:pPr marL="228600" indent="-228600" algn="just">
              <a:spcBef>
                <a:spcPts val="600"/>
              </a:spcBef>
              <a:spcAft>
                <a:spcPts val="600"/>
              </a:spcAft>
              <a:buAutoNum type="arabicPeriod"/>
            </a:pPr>
            <a:r>
              <a:rPr lang="es-ES" sz="1100" dirty="0" smtClean="0">
                <a:latin typeface="Arial" pitchFamily="34" charset="0"/>
                <a:cs typeface="Arial" pitchFamily="34" charset="0"/>
              </a:rPr>
              <a:t>Firma del </a:t>
            </a:r>
            <a:r>
              <a:rPr lang="es-ES" sz="1100" b="1" dirty="0" smtClean="0">
                <a:latin typeface="Arial" pitchFamily="34" charset="0"/>
                <a:cs typeface="Arial" pitchFamily="34" charset="0"/>
              </a:rPr>
              <a:t>consentimiento informado</a:t>
            </a:r>
          </a:p>
          <a:p>
            <a:pPr marL="228600" indent="-228600" algn="just">
              <a:spcBef>
                <a:spcPts val="600"/>
              </a:spcBef>
              <a:spcAft>
                <a:spcPts val="600"/>
              </a:spcAft>
              <a:buAutoNum type="arabicPeriod"/>
            </a:pPr>
            <a:r>
              <a:rPr lang="es-ES" sz="1100" dirty="0" smtClean="0">
                <a:latin typeface="Arial" pitchFamily="34" charset="0"/>
                <a:cs typeface="Arial" pitchFamily="34" charset="0"/>
              </a:rPr>
              <a:t>El paciente </a:t>
            </a:r>
            <a:r>
              <a:rPr lang="es-ES" sz="1100" b="1" dirty="0" smtClean="0">
                <a:latin typeface="Arial" pitchFamily="34" charset="0"/>
                <a:cs typeface="Arial" pitchFamily="34" charset="0"/>
              </a:rPr>
              <a:t>ingresa el mismo día de la intervención</a:t>
            </a:r>
            <a:r>
              <a:rPr lang="es-ES" sz="1100" dirty="0" smtClean="0">
                <a:latin typeface="Arial" pitchFamily="34" charset="0"/>
                <a:cs typeface="Arial" pitchFamily="34" charset="0"/>
              </a:rPr>
              <a:t>, una vez en el quirófano o sala específica el personal de enfermería procede a la monitorización del paciente (electrocardiograma, analítica de sangre, etc.), colocación de suero para administrar la medicación vía intravenosa. Se rasura y desinfecta  la zona donde se colocará el marcapasos.</a:t>
            </a:r>
          </a:p>
          <a:p>
            <a:pPr marL="228600" indent="-228600" algn="just">
              <a:spcBef>
                <a:spcPts val="600"/>
              </a:spcBef>
              <a:spcAft>
                <a:spcPts val="600"/>
              </a:spcAft>
              <a:buAutoNum type="arabicPeriod"/>
            </a:pPr>
            <a:r>
              <a:rPr lang="es-ES" sz="1100" dirty="0" smtClean="0">
                <a:latin typeface="Arial" pitchFamily="34" charset="0"/>
                <a:cs typeface="Arial" pitchFamily="34" charset="0"/>
              </a:rPr>
              <a:t>En la mayoría de los casos, el  procedimiento se realizará con el </a:t>
            </a:r>
            <a:r>
              <a:rPr lang="es-ES" sz="1100" b="1" dirty="0" smtClean="0">
                <a:latin typeface="Arial" pitchFamily="34" charset="0"/>
                <a:cs typeface="Arial" pitchFamily="34" charset="0"/>
              </a:rPr>
              <a:t>paciente despierto y monitorizado</a:t>
            </a:r>
            <a:r>
              <a:rPr lang="es-ES" sz="1100" dirty="0" smtClean="0">
                <a:latin typeface="Arial" pitchFamily="34" charset="0"/>
                <a:cs typeface="Arial" pitchFamily="34" charset="0"/>
              </a:rPr>
              <a:t>. El procedimiento se realiza con </a:t>
            </a:r>
            <a:r>
              <a:rPr lang="es-ES" sz="1100" b="1" dirty="0" smtClean="0">
                <a:latin typeface="Arial" pitchFamily="34" charset="0"/>
                <a:cs typeface="Arial" pitchFamily="34" charset="0"/>
              </a:rPr>
              <a:t>anestesia local y se utilizan Rayos X </a:t>
            </a:r>
            <a:r>
              <a:rPr lang="es-ES" sz="1100" dirty="0" smtClean="0">
                <a:latin typeface="Arial" pitchFamily="34" charset="0"/>
                <a:cs typeface="Arial" pitchFamily="34" charset="0"/>
              </a:rPr>
              <a:t>para controlar el avance del cable a través de las venas.</a:t>
            </a:r>
          </a:p>
          <a:p>
            <a:pPr marL="228600" indent="-228600" algn="just">
              <a:spcBef>
                <a:spcPts val="600"/>
              </a:spcBef>
              <a:spcAft>
                <a:spcPts val="600"/>
              </a:spcAft>
              <a:buAutoNum type="arabicPeriod"/>
            </a:pPr>
            <a:r>
              <a:rPr lang="es-ES" sz="1100" dirty="0" smtClean="0">
                <a:latin typeface="Arial" pitchFamily="34" charset="0"/>
                <a:cs typeface="Arial" pitchFamily="34" charset="0"/>
              </a:rPr>
              <a:t>Se coloca bajo la piel, y una vez implantado se procederá a cerrar la piel con unos puntos de sutura y la intervención habrá terminado.</a:t>
            </a:r>
          </a:p>
          <a:p>
            <a:pPr algn="just">
              <a:spcBef>
                <a:spcPts val="600"/>
              </a:spcBef>
              <a:spcAft>
                <a:spcPts val="600"/>
              </a:spcAft>
            </a:pPr>
            <a:r>
              <a:rPr lang="es-ES" sz="1100" dirty="0" smtClean="0">
                <a:latin typeface="Arial" pitchFamily="34" charset="0"/>
                <a:cs typeface="Arial" pitchFamily="34" charset="0"/>
              </a:rPr>
              <a:t>Es importante que en los días posteriores a la intervención el paciente siga estrictamente las indicaciones de su médico y enfermera con el fin de que los cables y el generador no se desplacen de su sitio.</a:t>
            </a:r>
            <a:endParaRPr lang="es-ES" sz="1100" dirty="0">
              <a:latin typeface="Arial" pitchFamily="34" charset="0"/>
              <a:cs typeface="Arial" pitchFamily="34" charset="0"/>
            </a:endParaRPr>
          </a:p>
        </p:txBody>
      </p:sp>
      <p:sp>
        <p:nvSpPr>
          <p:cNvPr id="10" name="Rectangle 47"/>
          <p:cNvSpPr>
            <a:spLocks noChangeArrowheads="1"/>
          </p:cNvSpPr>
          <p:nvPr/>
        </p:nvSpPr>
        <p:spPr bwMode="auto">
          <a:xfrm>
            <a:off x="332656" y="550810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11" name="10 Rectángulo"/>
          <p:cNvSpPr/>
          <p:nvPr/>
        </p:nvSpPr>
        <p:spPr>
          <a:xfrm>
            <a:off x="403648" y="553332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Instrucciones al alta</a:t>
            </a:r>
            <a:endParaRPr lang="es-ES" sz="1400" b="1" dirty="0">
              <a:solidFill>
                <a:schemeClr val="bg1"/>
              </a:solidFill>
              <a:latin typeface="Arial" pitchFamily="34" charset="0"/>
              <a:cs typeface="Arial" pitchFamily="34" charset="0"/>
            </a:endParaRPr>
          </a:p>
        </p:txBody>
      </p:sp>
      <p:sp>
        <p:nvSpPr>
          <p:cNvPr id="12" name="11 Rectángulo"/>
          <p:cNvSpPr/>
          <p:nvPr/>
        </p:nvSpPr>
        <p:spPr>
          <a:xfrm>
            <a:off x="355103" y="5868144"/>
            <a:ext cx="5882209" cy="2693045"/>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Una vez implantado el marcapasos, y antes del alta, el médico programará, en cada caso, las visitas de revisión periódicas en las que comprobará la evolución y controlará el funcionamiento del marcapasos, recibiendo las instrucciones necesarias antes de volver a su domicilio.  </a:t>
            </a:r>
            <a:r>
              <a:rPr lang="es-ES" sz="1100" dirty="0" smtClean="0">
                <a:latin typeface="Arial" pitchFamily="34" charset="0"/>
                <a:cs typeface="Arial" pitchFamily="34" charset="0"/>
              </a:rPr>
              <a:t>Normalmente </a:t>
            </a:r>
            <a:r>
              <a:rPr lang="es-ES" sz="1100" dirty="0" smtClean="0">
                <a:latin typeface="Arial" pitchFamily="34" charset="0"/>
                <a:cs typeface="Arial" pitchFamily="34" charset="0"/>
              </a:rPr>
              <a:t>se le indicará que pasados unos </a:t>
            </a:r>
            <a:r>
              <a:rPr lang="es-ES" sz="1100" dirty="0" smtClean="0">
                <a:latin typeface="Arial" pitchFamily="34" charset="0"/>
                <a:cs typeface="Arial" pitchFamily="34" charset="0"/>
              </a:rPr>
              <a:t>días </a:t>
            </a:r>
            <a:r>
              <a:rPr lang="es-ES" sz="1100" dirty="0" smtClean="0">
                <a:latin typeface="Arial" pitchFamily="34" charset="0"/>
                <a:cs typeface="Arial" pitchFamily="34" charset="0"/>
              </a:rPr>
              <a:t>deberá acudir a revisión y retirada de los puntos.</a:t>
            </a:r>
          </a:p>
          <a:p>
            <a:pPr algn="just">
              <a:spcBef>
                <a:spcPts val="600"/>
              </a:spcBef>
              <a:spcAft>
                <a:spcPts val="600"/>
              </a:spcAft>
            </a:pPr>
            <a:r>
              <a:rPr lang="es-ES" sz="1100" dirty="0" smtClean="0">
                <a:latin typeface="Arial" pitchFamily="34" charset="0"/>
                <a:cs typeface="Arial" pitchFamily="34" charset="0"/>
              </a:rPr>
              <a:t>Instrucciones generales: </a:t>
            </a:r>
            <a:endParaRPr lang="es-ES" sz="1100" dirty="0" smtClean="0">
              <a:latin typeface="Arial" pitchFamily="34" charset="0"/>
              <a:cs typeface="Arial" pitchFamily="34" charset="0"/>
            </a:endParaRPr>
          </a:p>
          <a:p>
            <a:pPr marL="228600" indent="-228600" algn="just">
              <a:buAutoNum type="arabicPeriod"/>
            </a:pPr>
            <a:r>
              <a:rPr lang="es-ES" sz="1100" dirty="0" smtClean="0">
                <a:latin typeface="Arial" pitchFamily="34" charset="0"/>
                <a:cs typeface="Arial" pitchFamily="34" charset="0"/>
              </a:rPr>
              <a:t>Cura diaria con “</a:t>
            </a:r>
            <a:r>
              <a:rPr lang="es-ES" sz="1100" dirty="0" err="1" smtClean="0">
                <a:latin typeface="Arial" pitchFamily="34" charset="0"/>
                <a:cs typeface="Arial" pitchFamily="34" charset="0"/>
              </a:rPr>
              <a:t>Betadine</a:t>
            </a:r>
            <a:r>
              <a:rPr lang="es-ES" sz="1100" dirty="0" smtClean="0">
                <a:latin typeface="Arial" pitchFamily="34" charset="0"/>
                <a:cs typeface="Arial" pitchFamily="34" charset="0"/>
              </a:rPr>
              <a:t>” o “</a:t>
            </a:r>
            <a:r>
              <a:rPr lang="es-ES" sz="1100" dirty="0" err="1" smtClean="0">
                <a:latin typeface="Arial" pitchFamily="34" charset="0"/>
                <a:cs typeface="Arial" pitchFamily="34" charset="0"/>
              </a:rPr>
              <a:t>Cristalmina</a:t>
            </a:r>
            <a:r>
              <a:rPr lang="es-ES" sz="1100" dirty="0" smtClean="0">
                <a:latin typeface="Arial" pitchFamily="34" charset="0"/>
                <a:cs typeface="Arial" pitchFamily="34" charset="0"/>
              </a:rPr>
              <a:t>”.</a:t>
            </a:r>
          </a:p>
          <a:p>
            <a:pPr marL="228600" indent="-228600" algn="just">
              <a:buAutoNum type="arabicPeriod"/>
            </a:pPr>
            <a:r>
              <a:rPr lang="es-ES" sz="1100" dirty="0" smtClean="0">
                <a:latin typeface="Arial" pitchFamily="34" charset="0"/>
                <a:cs typeface="Arial" pitchFamily="34" charset="0"/>
              </a:rPr>
              <a:t>Mantener </a:t>
            </a:r>
            <a:r>
              <a:rPr lang="es-ES" sz="1100" dirty="0" smtClean="0">
                <a:latin typeface="Arial" pitchFamily="34" charset="0"/>
                <a:cs typeface="Arial" pitchFamily="34" charset="0"/>
              </a:rPr>
              <a:t>la herida limpia y seca</a:t>
            </a:r>
          </a:p>
          <a:p>
            <a:pPr marL="228600" indent="-228600" algn="just">
              <a:buAutoNum type="arabicPeriod"/>
            </a:pPr>
            <a:r>
              <a:rPr lang="es-ES" sz="1100" dirty="0" smtClean="0">
                <a:latin typeface="Arial" pitchFamily="34" charset="0"/>
                <a:cs typeface="Arial" pitchFamily="34" charset="0"/>
              </a:rPr>
              <a:t>No tocar el marcapasos ni intentar desplazarlo. Tener cuidado con los movimientos del brazo cercano al marcapasos</a:t>
            </a:r>
          </a:p>
          <a:p>
            <a:pPr marL="228600" indent="-228600" algn="just">
              <a:buAutoNum type="arabicPeriod"/>
            </a:pPr>
            <a:r>
              <a:rPr lang="es-ES" sz="1100" dirty="0" smtClean="0">
                <a:latin typeface="Arial" pitchFamily="34" charset="0"/>
                <a:cs typeface="Arial" pitchFamily="34" charset="0"/>
              </a:rPr>
              <a:t>Si observa alguna anomalía en la evolución de la herida (más enrojecida de lo normal, caliente, inflamada, dolorosa o si empieza a salir líquido), ponerse en contacto con el servicio que le atendió ( </a:t>
            </a:r>
            <a:r>
              <a:rPr lang="es-ES" sz="1100" b="1" i="1" dirty="0" smtClean="0">
                <a:solidFill>
                  <a:srgbClr val="0A56A4"/>
                </a:solidFill>
                <a:latin typeface="Arial" pitchFamily="34" charset="0"/>
                <a:cs typeface="Arial" pitchFamily="34" charset="0"/>
              </a:rPr>
              <a:t>ver apartado de “revisiones programadas, principales incidencias”)</a:t>
            </a:r>
          </a:p>
        </p:txBody>
      </p:sp>
      <p:sp>
        <p:nvSpPr>
          <p:cNvPr id="13" name="12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
        <p:nvSpPr>
          <p:cNvPr id="14"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35831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5</a:t>
            </a:r>
          </a:p>
        </p:txBody>
      </p:sp>
      <p:sp>
        <p:nvSpPr>
          <p:cNvPr id="7" name="Rectangle 47"/>
          <p:cNvSpPr>
            <a:spLocks noChangeArrowheads="1"/>
          </p:cNvSpPr>
          <p:nvPr/>
        </p:nvSpPr>
        <p:spPr bwMode="auto">
          <a:xfrm>
            <a:off x="333672" y="82758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8" name="7 Rectángulo"/>
          <p:cNvSpPr/>
          <p:nvPr/>
        </p:nvSpPr>
        <p:spPr>
          <a:xfrm>
            <a:off x="404664" y="85280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Revisiones programadas</a:t>
            </a:r>
            <a:endParaRPr lang="es-ES" sz="1400" b="1" dirty="0">
              <a:solidFill>
                <a:schemeClr val="bg1"/>
              </a:solidFill>
              <a:latin typeface="Arial" pitchFamily="34" charset="0"/>
              <a:cs typeface="Arial" pitchFamily="34" charset="0"/>
            </a:endParaRPr>
          </a:p>
        </p:txBody>
      </p:sp>
      <p:sp>
        <p:nvSpPr>
          <p:cNvPr id="9" name="8 Rectángulo"/>
          <p:cNvSpPr/>
          <p:nvPr/>
        </p:nvSpPr>
        <p:spPr>
          <a:xfrm>
            <a:off x="333672" y="1259632"/>
            <a:ext cx="5882209" cy="2416046"/>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La persona portadora de marcapasos debe realizar </a:t>
            </a:r>
            <a:r>
              <a:rPr lang="es-ES" sz="1100" b="1" i="1" dirty="0" smtClean="0">
                <a:latin typeface="Arial" pitchFamily="34" charset="0"/>
                <a:cs typeface="Arial" pitchFamily="34" charset="0"/>
              </a:rPr>
              <a:t>revisiones periódicas con su médico el resto de su vida. </a:t>
            </a:r>
            <a:r>
              <a:rPr lang="es-ES" sz="1100" dirty="0" smtClean="0">
                <a:latin typeface="Arial" pitchFamily="34" charset="0"/>
                <a:cs typeface="Arial" pitchFamily="34" charset="0"/>
              </a:rPr>
              <a:t>Estas revisiones son lo suficientemente espaciadas en </a:t>
            </a:r>
            <a:r>
              <a:rPr lang="es-ES" sz="1100" dirty="0">
                <a:latin typeface="Arial" pitchFamily="34" charset="0"/>
                <a:cs typeface="Arial" pitchFamily="34" charset="0"/>
              </a:rPr>
              <a:t>el </a:t>
            </a:r>
            <a:r>
              <a:rPr lang="es-ES" sz="1100" dirty="0" smtClean="0">
                <a:latin typeface="Arial" pitchFamily="34" charset="0"/>
                <a:cs typeface="Arial" pitchFamily="34" charset="0"/>
              </a:rPr>
              <a:t>tiempo (una </a:t>
            </a:r>
            <a:r>
              <a:rPr lang="es-ES" sz="1100" dirty="0">
                <a:latin typeface="Arial" pitchFamily="34" charset="0"/>
                <a:cs typeface="Arial" pitchFamily="34" charset="0"/>
              </a:rPr>
              <a:t>o dos veces al </a:t>
            </a:r>
            <a:r>
              <a:rPr lang="es-ES" sz="1100" dirty="0" smtClean="0">
                <a:latin typeface="Arial" pitchFamily="34" charset="0"/>
                <a:cs typeface="Arial" pitchFamily="34" charset="0"/>
              </a:rPr>
              <a:t>año) para que no supongan ninguna limitación a los pacientes.</a:t>
            </a:r>
          </a:p>
          <a:p>
            <a:pPr algn="just">
              <a:spcBef>
                <a:spcPts val="600"/>
              </a:spcBef>
              <a:spcAft>
                <a:spcPts val="600"/>
              </a:spcAft>
            </a:pPr>
            <a:r>
              <a:rPr lang="es-ES" sz="1100" dirty="0" smtClean="0">
                <a:latin typeface="Arial" pitchFamily="34" charset="0"/>
                <a:cs typeface="Arial" pitchFamily="34" charset="0"/>
              </a:rPr>
              <a:t>En estas revisiones se controlará simultáneamente cualquier problema que usted padezca relacionado con su corazón, pero se tratan de consultas específicas para evaluar el correcto funcionamiento del aparato, y programar el aparato de forma individual. Estas visitas le brindan la oportunidad de plantear cualquier duda que le preocupe. </a:t>
            </a:r>
          </a:p>
          <a:p>
            <a:pPr algn="just">
              <a:spcBef>
                <a:spcPts val="600"/>
              </a:spcBef>
              <a:spcAft>
                <a:spcPts val="600"/>
              </a:spcAft>
            </a:pPr>
            <a:r>
              <a:rPr lang="es-ES" sz="1100" b="1" i="1" dirty="0" smtClean="0">
                <a:latin typeface="Arial" pitchFamily="34" charset="0"/>
                <a:cs typeface="Arial" pitchFamily="34" charset="0"/>
              </a:rPr>
              <a:t>Exponga con total tranquilidad. Su médico y/o personal de enfermería están para ayudarle</a:t>
            </a:r>
            <a:r>
              <a:rPr lang="es-ES" sz="1100" dirty="0" smtClean="0">
                <a:latin typeface="Arial" pitchFamily="34" charset="0"/>
                <a:cs typeface="Arial" pitchFamily="34" charset="0"/>
              </a:rPr>
              <a:t>.</a:t>
            </a:r>
          </a:p>
          <a:p>
            <a:pPr algn="just">
              <a:spcBef>
                <a:spcPts val="600"/>
              </a:spcBef>
              <a:spcAft>
                <a:spcPts val="600"/>
              </a:spcAft>
            </a:pPr>
            <a:r>
              <a:rPr lang="es-ES" sz="1100" b="1" i="1" dirty="0" smtClean="0">
                <a:solidFill>
                  <a:srgbClr val="0A56A4"/>
                </a:solidFill>
                <a:latin typeface="Arial" pitchFamily="34" charset="0"/>
                <a:cs typeface="Arial" pitchFamily="34" charset="0"/>
              </a:rPr>
              <a:t>Además de estas revisiones programadas…¿Cuándo debo ponerme en contacto con la consulta de seguimiento de marcapasos?</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979"/>
          <a:stretch/>
        </p:blipFill>
        <p:spPr bwMode="auto">
          <a:xfrm>
            <a:off x="476672" y="3730822"/>
            <a:ext cx="2928280" cy="141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3645024" y="3705333"/>
            <a:ext cx="2570857" cy="1277273"/>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En normal que el marcapasos preocupe un poco al principio. El momento de mayor incertidumbre, incluso temor a que las cosas vayan mal, son las semanas o meses que siguen a  un primer implante, cuando todo es nuevo.</a:t>
            </a:r>
            <a:endParaRPr lang="es-ES" sz="1100" dirty="0">
              <a:latin typeface="Arial" pitchFamily="34" charset="0"/>
              <a:cs typeface="Arial" pitchFamily="34" charset="0"/>
            </a:endParaRPr>
          </a:p>
        </p:txBody>
      </p:sp>
      <p:sp>
        <p:nvSpPr>
          <p:cNvPr id="11" name="10 Rectángulo"/>
          <p:cNvSpPr/>
          <p:nvPr/>
        </p:nvSpPr>
        <p:spPr>
          <a:xfrm>
            <a:off x="381738" y="5273457"/>
            <a:ext cx="2903754" cy="3416320"/>
          </a:xfrm>
          <a:prstGeom prst="rect">
            <a:avLst/>
          </a:prstGeom>
          <a:noFill/>
        </p:spPr>
        <p:txBody>
          <a:bodyPr wrap="square">
            <a:spAutoFit/>
          </a:bodyPr>
          <a:lstStyle/>
          <a:p>
            <a:pPr algn="just">
              <a:spcBef>
                <a:spcPts val="600"/>
              </a:spcBef>
              <a:spcAft>
                <a:spcPts val="600"/>
              </a:spcAft>
            </a:pPr>
            <a:r>
              <a:rPr lang="es-ES" sz="1100" b="1" i="1" u="sng" dirty="0">
                <a:solidFill>
                  <a:srgbClr val="0A56A4"/>
                </a:solidFill>
                <a:latin typeface="Arial" pitchFamily="34" charset="0"/>
                <a:cs typeface="Arial" pitchFamily="34" charset="0"/>
              </a:rPr>
              <a:t>Principales incidencias</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El apósito que cubre los puntos está manchado de sangre. </a:t>
            </a:r>
            <a:r>
              <a:rPr lang="es-ES" sz="1100" dirty="0" smtClean="0">
                <a:latin typeface="Arial" pitchFamily="34" charset="0"/>
                <a:cs typeface="Arial" pitchFamily="34" charset="0"/>
              </a:rPr>
              <a:t> Si la mancha va en aumento (más grande que una moneda de 5 o 10 céntimos) y empapase el apósito debe consultar.</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La zona en la que está implantado ha aumentado de tamaño (hinchazón), ha cambiado de color y tengo dolor.</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Al ducharme, pasada más de 1 semana, he visto una pequeña mancha que antes no tenía y que está en la zona donde está implantado el marcapasos.</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Se me ha irritado la piel y quizás tengo una pequeña herida en la zona donde está implantado el marcapasos.</a:t>
            </a:r>
            <a:endParaRPr lang="es-ES" sz="1100" dirty="0">
              <a:solidFill>
                <a:srgbClr val="0A56A4"/>
              </a:solidFill>
              <a:latin typeface="Arial" pitchFamily="34" charset="0"/>
              <a:cs typeface="Arial" pitchFamily="34" charset="0"/>
            </a:endParaRPr>
          </a:p>
        </p:txBody>
      </p:sp>
      <p:sp>
        <p:nvSpPr>
          <p:cNvPr id="12" name="11 Rectángulo"/>
          <p:cNvSpPr/>
          <p:nvPr/>
        </p:nvSpPr>
        <p:spPr>
          <a:xfrm>
            <a:off x="3477574" y="5292080"/>
            <a:ext cx="2759738" cy="2739211"/>
          </a:xfrm>
          <a:prstGeom prst="rect">
            <a:avLst/>
          </a:prstGeom>
          <a:noFill/>
        </p:spPr>
        <p:txBody>
          <a:bodyPr wrap="square">
            <a:spAutoFit/>
          </a:bodyPr>
          <a:lstStyle/>
          <a:p>
            <a:pPr marL="171450" indent="-171450" algn="just">
              <a:spcBef>
                <a:spcPts val="600"/>
              </a:spcBef>
              <a:spcAft>
                <a:spcPts val="600"/>
              </a:spcAft>
              <a:buFont typeface="Wingdings" pitchFamily="2" charset="2"/>
              <a:buChar char="ü"/>
            </a:pPr>
            <a:endParaRPr lang="es-ES" sz="1100" dirty="0" smtClean="0">
              <a:solidFill>
                <a:srgbClr val="0A56A4"/>
              </a:solidFill>
              <a:latin typeface="Arial" pitchFamily="34" charset="0"/>
              <a:cs typeface="Arial" pitchFamily="34" charset="0"/>
            </a:endParaRP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Mareos y perdida de conocimiento. </a:t>
            </a:r>
            <a:r>
              <a:rPr lang="es-ES" sz="1100" dirty="0" smtClean="0">
                <a:latin typeface="Arial" pitchFamily="34" charset="0"/>
                <a:cs typeface="Arial" pitchFamily="34" charset="0"/>
              </a:rPr>
              <a:t>Mareo intenso y, sobre todo, si es un fenómeno nuevo o inusual.</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Se han producido mismos síntomas o parecidos a los que tenía antes del implante del marcapasos.</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Desde hace unos días estoy más cansado y me cuesta realizar las actividades de la vida diaria.</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El marcapasos produce sonidos o vibraciones.</a:t>
            </a:r>
            <a:endParaRPr lang="es-ES" sz="1100" dirty="0">
              <a:solidFill>
                <a:srgbClr val="0A56A4"/>
              </a:solidFill>
              <a:latin typeface="Arial" pitchFamily="34" charset="0"/>
              <a:cs typeface="Arial" pitchFamily="34" charset="0"/>
            </a:endParaRPr>
          </a:p>
        </p:txBody>
      </p:sp>
      <p:sp>
        <p:nvSpPr>
          <p:cNvPr id="14" name="Rectangle 47"/>
          <p:cNvSpPr>
            <a:spLocks noChangeArrowheads="1"/>
          </p:cNvSpPr>
          <p:nvPr/>
        </p:nvSpPr>
        <p:spPr bwMode="auto">
          <a:xfrm>
            <a:off x="3501008" y="8118066"/>
            <a:ext cx="2784370" cy="440723"/>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15" name="14 Rectángulo"/>
          <p:cNvSpPr/>
          <p:nvPr/>
        </p:nvSpPr>
        <p:spPr>
          <a:xfrm>
            <a:off x="3501008" y="8143291"/>
            <a:ext cx="2728218" cy="415498"/>
          </a:xfrm>
          <a:prstGeom prst="rect">
            <a:avLst/>
          </a:prstGeom>
          <a:noFill/>
        </p:spPr>
        <p:txBody>
          <a:bodyPr wrap="square">
            <a:spAutoFit/>
          </a:bodyPr>
          <a:lstStyle/>
          <a:p>
            <a:r>
              <a:rPr lang="es-ES" sz="1050" b="1" dirty="0" smtClean="0">
                <a:solidFill>
                  <a:schemeClr val="bg1"/>
                </a:solidFill>
                <a:latin typeface="Arial" pitchFamily="34" charset="0"/>
                <a:cs typeface="Arial" pitchFamily="34" charset="0"/>
              </a:rPr>
              <a:t>RECUERDE….que ante cualquier duda, SIEMPRE es mejor consultar!!!</a:t>
            </a:r>
            <a:endParaRPr lang="es-ES" sz="1050" b="1" dirty="0">
              <a:solidFill>
                <a:schemeClr val="bg1"/>
              </a:solidFill>
              <a:latin typeface="Arial" pitchFamily="34" charset="0"/>
              <a:cs typeface="Arial" pitchFamily="34" charset="0"/>
            </a:endParaRPr>
          </a:p>
        </p:txBody>
      </p:sp>
      <p:sp>
        <p:nvSpPr>
          <p:cNvPr id="16" name="15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
        <p:nvSpPr>
          <p:cNvPr id="19"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969914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6</a:t>
            </a:r>
          </a:p>
        </p:txBody>
      </p:sp>
      <p:sp>
        <p:nvSpPr>
          <p:cNvPr id="8" name="Rectangle 47"/>
          <p:cNvSpPr>
            <a:spLocks noChangeArrowheads="1"/>
          </p:cNvSpPr>
          <p:nvPr/>
        </p:nvSpPr>
        <p:spPr bwMode="auto">
          <a:xfrm>
            <a:off x="333672" y="82758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9" name="8 Rectángulo"/>
          <p:cNvSpPr/>
          <p:nvPr/>
        </p:nvSpPr>
        <p:spPr>
          <a:xfrm>
            <a:off x="404664" y="85280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¿Qué puedo hacer y qué debo evitar?</a:t>
            </a:r>
            <a:endParaRPr lang="es-ES" sz="1400" b="1" dirty="0">
              <a:solidFill>
                <a:schemeClr val="bg1"/>
              </a:solidFill>
              <a:latin typeface="Arial" pitchFamily="34" charset="0"/>
              <a:cs typeface="Arial" pitchFamily="34" charset="0"/>
            </a:endParaRPr>
          </a:p>
        </p:txBody>
      </p:sp>
      <p:sp>
        <p:nvSpPr>
          <p:cNvPr id="10" name="9 Rectángulo"/>
          <p:cNvSpPr/>
          <p:nvPr/>
        </p:nvSpPr>
        <p:spPr>
          <a:xfrm>
            <a:off x="333673" y="1259632"/>
            <a:ext cx="4391471" cy="1508105"/>
          </a:xfrm>
          <a:prstGeom prst="rect">
            <a:avLst/>
          </a:prstGeom>
          <a:noFill/>
        </p:spPr>
        <p:txBody>
          <a:bodyPr wrap="square">
            <a:spAutoFit/>
          </a:bodyPr>
          <a:lstStyle/>
          <a:p>
            <a:pPr algn="ctr">
              <a:spcBef>
                <a:spcPts val="600"/>
              </a:spcBef>
              <a:spcAft>
                <a:spcPts val="600"/>
              </a:spcAft>
            </a:pPr>
            <a:r>
              <a:rPr lang="es-ES" sz="1100" b="1" i="1" dirty="0" smtClean="0">
                <a:latin typeface="Arial" pitchFamily="34" charset="0"/>
                <a:cs typeface="Arial" pitchFamily="34" charset="0"/>
              </a:rPr>
              <a:t>El marcapasos NO le impide realizar ninguna actividad</a:t>
            </a:r>
            <a:r>
              <a:rPr lang="es-ES" sz="1100" dirty="0" smtClean="0">
                <a:latin typeface="Arial" pitchFamily="34" charset="0"/>
                <a:cs typeface="Arial" pitchFamily="34" charset="0"/>
              </a:rPr>
              <a:t>.</a:t>
            </a:r>
          </a:p>
          <a:p>
            <a:pPr marL="171450" indent="-171450" algn="just">
              <a:spcBef>
                <a:spcPts val="600"/>
              </a:spcBef>
              <a:spcAft>
                <a:spcPts val="600"/>
              </a:spcAft>
              <a:buFont typeface="Wingdings" pitchFamily="2" charset="2"/>
              <a:buChar char="ü"/>
            </a:pPr>
            <a:r>
              <a:rPr lang="es-ES" sz="1100" b="1" i="1" dirty="0" smtClean="0">
                <a:solidFill>
                  <a:srgbClr val="0A56A4"/>
                </a:solidFill>
                <a:latin typeface="Arial" pitchFamily="34" charset="0"/>
                <a:cs typeface="Arial" pitchFamily="34" charset="0"/>
              </a:rPr>
              <a:t>Puede practicar DEPORTES. </a:t>
            </a:r>
          </a:p>
          <a:p>
            <a:pPr marL="628650" lvl="1" indent="-171450" algn="just">
              <a:buFont typeface="Arial" pitchFamily="34" charset="0"/>
              <a:buChar char="•"/>
            </a:pPr>
            <a:r>
              <a:rPr lang="es-ES" sz="1100" dirty="0" smtClean="0">
                <a:latin typeface="Arial" pitchFamily="34" charset="0"/>
                <a:cs typeface="Arial" pitchFamily="34" charset="0"/>
              </a:rPr>
              <a:t>Incluso los que precisen movimientos bruscos del brazo: tenis, golf…</a:t>
            </a:r>
          </a:p>
          <a:p>
            <a:pPr marL="628650" lvl="1" indent="-171450" algn="just">
              <a:buFont typeface="Arial" pitchFamily="34" charset="0"/>
              <a:buChar char="•"/>
            </a:pPr>
            <a:r>
              <a:rPr lang="es-ES" sz="1100" dirty="0" smtClean="0">
                <a:latin typeface="Arial" pitchFamily="34" charset="0"/>
                <a:cs typeface="Arial" pitchFamily="34" charset="0"/>
              </a:rPr>
              <a:t>Evite recibir golpes: futbol, artes marciales, pesas…</a:t>
            </a:r>
          </a:p>
          <a:p>
            <a:pPr marL="628650" lvl="1" indent="-171450" algn="just">
              <a:buFont typeface="Arial" pitchFamily="34" charset="0"/>
              <a:buChar char="•"/>
            </a:pPr>
            <a:r>
              <a:rPr lang="es-ES" sz="1100" dirty="0" smtClean="0">
                <a:latin typeface="Arial" pitchFamily="34" charset="0"/>
                <a:cs typeface="Arial" pitchFamily="34" charset="0"/>
              </a:rPr>
              <a:t>Evite si lleva mochila que las correas presionen sobre el marcapasos</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03"/>
          <a:stretch/>
        </p:blipFill>
        <p:spPr bwMode="auto">
          <a:xfrm>
            <a:off x="4725144" y="1671543"/>
            <a:ext cx="1389833" cy="1100257"/>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1917849" y="3005534"/>
            <a:ext cx="4391471" cy="846386"/>
          </a:xfrm>
          <a:prstGeom prst="rect">
            <a:avLst/>
          </a:prstGeom>
          <a:noFill/>
        </p:spPr>
        <p:txBody>
          <a:bodyPr wrap="square">
            <a:spAutoFit/>
          </a:bodyPr>
          <a:lstStyle/>
          <a:p>
            <a:pPr marL="171450" indent="-171450" algn="just">
              <a:buFont typeface="Wingdings" pitchFamily="2" charset="2"/>
              <a:buChar char="ü"/>
            </a:pPr>
            <a:r>
              <a:rPr lang="es-ES" sz="1100" b="1" i="1" dirty="0" smtClean="0">
                <a:solidFill>
                  <a:srgbClr val="0A56A4"/>
                </a:solidFill>
                <a:latin typeface="Arial" pitchFamily="34" charset="0"/>
                <a:cs typeface="Arial" pitchFamily="34" charset="0"/>
              </a:rPr>
              <a:t>Puede VIAJAR </a:t>
            </a:r>
            <a:r>
              <a:rPr lang="es-ES" sz="1100" dirty="0" smtClean="0">
                <a:solidFill>
                  <a:srgbClr val="0A56A4"/>
                </a:solidFill>
                <a:latin typeface="Arial" pitchFamily="34" charset="0"/>
                <a:cs typeface="Arial" pitchFamily="34" charset="0"/>
              </a:rPr>
              <a:t>en cualquier medio de locomoción</a:t>
            </a:r>
          </a:p>
          <a:p>
            <a:pPr marL="628650" lvl="1" indent="-171450" algn="just">
              <a:spcBef>
                <a:spcPts val="600"/>
              </a:spcBef>
              <a:spcAft>
                <a:spcPts val="600"/>
              </a:spcAft>
              <a:buFont typeface="Arial" pitchFamily="34" charset="0"/>
              <a:buChar char="•"/>
            </a:pPr>
            <a:r>
              <a:rPr lang="es-ES" sz="1100" dirty="0" smtClean="0">
                <a:latin typeface="Arial" pitchFamily="34" charset="0"/>
                <a:cs typeface="Arial" pitchFamily="34" charset="0"/>
              </a:rPr>
              <a:t>Para volver a conducir vehículos existe una normativa oficial concreta al respecto (</a:t>
            </a:r>
            <a:r>
              <a:rPr lang="es-ES" sz="1100" i="1" dirty="0" smtClean="0">
                <a:latin typeface="Arial" pitchFamily="34" charset="0"/>
                <a:cs typeface="Arial" pitchFamily="34" charset="0"/>
              </a:rPr>
              <a:t>permiso tipo B y tipo C</a:t>
            </a:r>
            <a:r>
              <a:rPr lang="es-ES" sz="1100" dirty="0" smtClean="0">
                <a:latin typeface="Arial" pitchFamily="34" charset="0"/>
                <a:cs typeface="Arial" pitchFamily="34" charset="0"/>
              </a:rPr>
              <a:t>). </a:t>
            </a:r>
            <a:r>
              <a:rPr lang="es-ES" sz="1100" b="1" dirty="0" smtClean="0">
                <a:latin typeface="Arial" pitchFamily="34" charset="0"/>
                <a:cs typeface="Arial" pitchFamily="34" charset="0"/>
              </a:rPr>
              <a:t>Consúltela con su especialista.</a:t>
            </a:r>
            <a:endParaRPr lang="es-ES" sz="1100" dirty="0" smtClean="0">
              <a:latin typeface="Arial" pitchFamily="34" charset="0"/>
              <a:cs typeface="Arial" pitchFamily="34" charset="0"/>
            </a:endParaRPr>
          </a:p>
        </p:txBody>
      </p:sp>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75" t="6705" r="14077" b="4346"/>
          <a:stretch/>
        </p:blipFill>
        <p:spPr bwMode="auto">
          <a:xfrm>
            <a:off x="628214" y="2915816"/>
            <a:ext cx="136062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332656" y="4211960"/>
            <a:ext cx="4391471" cy="1092607"/>
          </a:xfrm>
          <a:prstGeom prst="rect">
            <a:avLst/>
          </a:prstGeom>
          <a:noFill/>
        </p:spPr>
        <p:txBody>
          <a:bodyPr wrap="square">
            <a:spAutoFit/>
          </a:bodyPr>
          <a:lstStyle/>
          <a:p>
            <a:pPr marL="171450" indent="-171450" algn="just">
              <a:buFont typeface="Wingdings" pitchFamily="2" charset="2"/>
              <a:buChar char="ü"/>
            </a:pPr>
            <a:r>
              <a:rPr lang="es-ES" sz="1100" b="1" i="1" dirty="0" smtClean="0">
                <a:solidFill>
                  <a:srgbClr val="0A56A4"/>
                </a:solidFill>
                <a:latin typeface="Arial" pitchFamily="34" charset="0"/>
                <a:cs typeface="Arial" pitchFamily="34" charset="0"/>
              </a:rPr>
              <a:t>Si es cazador podrá seguir practicando su afición</a:t>
            </a:r>
            <a:endParaRPr lang="es-ES" sz="1100" dirty="0" smtClean="0">
              <a:solidFill>
                <a:srgbClr val="0A56A4"/>
              </a:solidFill>
              <a:latin typeface="Arial" pitchFamily="34" charset="0"/>
              <a:cs typeface="Arial" pitchFamily="34" charset="0"/>
            </a:endParaRPr>
          </a:p>
          <a:p>
            <a:pPr marL="628650" lvl="1" indent="-171450" algn="just">
              <a:spcBef>
                <a:spcPts val="600"/>
              </a:spcBef>
              <a:buFont typeface="Arial" pitchFamily="34" charset="0"/>
              <a:buChar char="•"/>
            </a:pPr>
            <a:r>
              <a:rPr lang="es-ES" sz="1100" dirty="0" smtClean="0">
                <a:latin typeface="Arial" pitchFamily="34" charset="0"/>
                <a:cs typeface="Arial" pitchFamily="34" charset="0"/>
              </a:rPr>
              <a:t>Nunca apoyar la culata en el lado del implante.</a:t>
            </a:r>
          </a:p>
          <a:p>
            <a:pPr marL="628650" lvl="1" indent="-171450" algn="just">
              <a:spcBef>
                <a:spcPts val="600"/>
              </a:spcBef>
              <a:buFont typeface="Arial" pitchFamily="34" charset="0"/>
              <a:buChar char="•"/>
            </a:pPr>
            <a:r>
              <a:rPr lang="es-ES" sz="1100" dirty="0" smtClean="0">
                <a:latin typeface="Arial" pitchFamily="34" charset="0"/>
                <a:cs typeface="Arial" pitchFamily="34" charset="0"/>
              </a:rPr>
              <a:t>Por lo general el marcapasos se habrá implantado en el lado opuesto al dominante: a la izquierda si es diestro y a la derecha si es zurdo.</a:t>
            </a: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144" y="4211960"/>
            <a:ext cx="1519519" cy="102989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nvSpPr>
        <p:spPr>
          <a:xfrm>
            <a:off x="1917849" y="5508104"/>
            <a:ext cx="4391471" cy="1092607"/>
          </a:xfrm>
          <a:prstGeom prst="rect">
            <a:avLst/>
          </a:prstGeom>
          <a:noFill/>
        </p:spPr>
        <p:txBody>
          <a:bodyPr wrap="square">
            <a:spAutoFit/>
          </a:bodyPr>
          <a:lstStyle/>
          <a:p>
            <a:pPr marL="171450" indent="-171450" algn="just">
              <a:buFont typeface="Wingdings" pitchFamily="2" charset="2"/>
              <a:buChar char="ü"/>
            </a:pPr>
            <a:r>
              <a:rPr lang="es-ES" sz="1100" b="1" i="1" dirty="0" smtClean="0">
                <a:solidFill>
                  <a:srgbClr val="0A56A4"/>
                </a:solidFill>
                <a:latin typeface="Arial" pitchFamily="34" charset="0"/>
                <a:cs typeface="Arial" pitchFamily="34" charset="0"/>
              </a:rPr>
              <a:t>Puede tomar el SOL, </a:t>
            </a:r>
            <a:r>
              <a:rPr lang="es-ES" sz="1100" b="1" dirty="0" smtClean="0">
                <a:solidFill>
                  <a:srgbClr val="0A56A4"/>
                </a:solidFill>
                <a:latin typeface="Arial" pitchFamily="34" charset="0"/>
                <a:cs typeface="Arial" pitchFamily="34" charset="0"/>
              </a:rPr>
              <a:t>pero con precaución</a:t>
            </a:r>
            <a:r>
              <a:rPr lang="es-ES" sz="1100" dirty="0" smtClean="0">
                <a:solidFill>
                  <a:srgbClr val="0A56A4"/>
                </a:solidFill>
                <a:latin typeface="Arial" pitchFamily="34" charset="0"/>
                <a:cs typeface="Arial" pitchFamily="34" charset="0"/>
              </a:rPr>
              <a:t>.</a:t>
            </a:r>
          </a:p>
          <a:p>
            <a:pPr marL="628650" lvl="1" indent="-171450" algn="just">
              <a:spcBef>
                <a:spcPts val="600"/>
              </a:spcBef>
              <a:buFont typeface="Arial" pitchFamily="34" charset="0"/>
              <a:buChar char="•"/>
            </a:pPr>
            <a:r>
              <a:rPr lang="es-ES" sz="1100" dirty="0" smtClean="0">
                <a:latin typeface="Arial" pitchFamily="34" charset="0"/>
                <a:cs typeface="Arial" pitchFamily="34" charset="0"/>
              </a:rPr>
              <a:t>No permanezca expuesto al sol durante horas.</a:t>
            </a:r>
          </a:p>
          <a:p>
            <a:pPr marL="628650" lvl="1" indent="-171450" algn="just">
              <a:spcBef>
                <a:spcPts val="600"/>
              </a:spcBef>
              <a:buFont typeface="Arial" pitchFamily="34" charset="0"/>
              <a:buChar char="•"/>
            </a:pPr>
            <a:r>
              <a:rPr lang="es-ES" sz="1100" b="1" dirty="0" smtClean="0">
                <a:latin typeface="Arial" pitchFamily="34" charset="0"/>
                <a:cs typeface="Arial" pitchFamily="34" charset="0"/>
              </a:rPr>
              <a:t>OJO! </a:t>
            </a:r>
            <a:r>
              <a:rPr lang="es-ES" sz="1100" dirty="0" smtClean="0">
                <a:latin typeface="Arial" pitchFamily="34" charset="0"/>
                <a:cs typeface="Arial" pitchFamily="34" charset="0"/>
              </a:rPr>
              <a:t>No exponer la piel sobre el marcapasos durante largas horas, podría calentarse el metal que envuelve al marcapasos y producir una quemadura interna.</a:t>
            </a:r>
          </a:p>
        </p:txBody>
      </p:sp>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436" y="5520591"/>
            <a:ext cx="1405396" cy="105291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p:nvSpPr>
        <p:spPr>
          <a:xfrm>
            <a:off x="332655" y="6804248"/>
            <a:ext cx="4691022" cy="677108"/>
          </a:xfrm>
          <a:prstGeom prst="rect">
            <a:avLst/>
          </a:prstGeom>
          <a:noFill/>
        </p:spPr>
        <p:txBody>
          <a:bodyPr wrap="square">
            <a:spAutoFit/>
          </a:bodyPr>
          <a:lstStyle/>
          <a:p>
            <a:pPr marL="171450" indent="-171450" algn="just">
              <a:buFont typeface="Wingdings" pitchFamily="2" charset="2"/>
              <a:buChar char="ü"/>
            </a:pPr>
            <a:r>
              <a:rPr lang="es-ES" sz="1100" b="1" i="1" dirty="0" smtClean="0">
                <a:solidFill>
                  <a:srgbClr val="0A56A4"/>
                </a:solidFill>
                <a:latin typeface="Arial" pitchFamily="34" charset="0"/>
                <a:cs typeface="Arial" pitchFamily="34" charset="0"/>
              </a:rPr>
              <a:t>Se pueden mantener relaciones sexuales </a:t>
            </a:r>
            <a:r>
              <a:rPr lang="es-ES" sz="1100" i="1" dirty="0" smtClean="0">
                <a:solidFill>
                  <a:srgbClr val="0A56A4"/>
                </a:solidFill>
                <a:latin typeface="Arial" pitchFamily="34" charset="0"/>
                <a:cs typeface="Arial" pitchFamily="34" charset="0"/>
              </a:rPr>
              <a:t>con toda normalidad</a:t>
            </a:r>
            <a:r>
              <a:rPr lang="es-ES" sz="1100" dirty="0" smtClean="0">
                <a:solidFill>
                  <a:srgbClr val="0A56A4"/>
                </a:solidFill>
                <a:latin typeface="Arial" pitchFamily="34" charset="0"/>
                <a:cs typeface="Arial" pitchFamily="34" charset="0"/>
              </a:rPr>
              <a:t>.</a:t>
            </a:r>
          </a:p>
          <a:p>
            <a:pPr marL="628650" lvl="1" indent="-171450" algn="just">
              <a:spcBef>
                <a:spcPts val="600"/>
              </a:spcBef>
              <a:buFont typeface="Arial" pitchFamily="34" charset="0"/>
              <a:buChar char="•"/>
            </a:pPr>
            <a:r>
              <a:rPr lang="es-ES" sz="1100" dirty="0" smtClean="0">
                <a:latin typeface="Arial" pitchFamily="34" charset="0"/>
                <a:cs typeface="Arial" pitchFamily="34" charset="0"/>
              </a:rPr>
              <a:t>Las mujeres portadoras de marcapasos pueden quedarse embarazadas y dar a luz sin ningún tipo de problema.</a:t>
            </a:r>
          </a:p>
        </p:txBody>
      </p:sp>
      <p:pic>
        <p:nvPicPr>
          <p:cNvPr id="512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15975" b="6492"/>
          <a:stretch/>
        </p:blipFill>
        <p:spPr bwMode="auto">
          <a:xfrm>
            <a:off x="5023677" y="6816735"/>
            <a:ext cx="1141627" cy="133013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Rectángulo"/>
          <p:cNvSpPr/>
          <p:nvPr/>
        </p:nvSpPr>
        <p:spPr>
          <a:xfrm>
            <a:off x="1557809" y="7813521"/>
            <a:ext cx="2807295" cy="430887"/>
          </a:xfrm>
          <a:prstGeom prst="rect">
            <a:avLst/>
          </a:prstGeom>
          <a:noFill/>
        </p:spPr>
        <p:txBody>
          <a:bodyPr wrap="square">
            <a:spAutoFit/>
          </a:bodyPr>
          <a:lstStyle/>
          <a:p>
            <a:pPr marL="171450" indent="-171450" algn="just">
              <a:buFont typeface="Wingdings" pitchFamily="2" charset="2"/>
              <a:buChar char="ü"/>
            </a:pPr>
            <a:r>
              <a:rPr lang="es-ES" sz="1100" b="1" i="1" dirty="0" smtClean="0">
                <a:solidFill>
                  <a:srgbClr val="0A56A4"/>
                </a:solidFill>
                <a:latin typeface="Arial" pitchFamily="34" charset="0"/>
                <a:cs typeface="Arial" pitchFamily="34" charset="0"/>
              </a:rPr>
              <a:t>Su dieta habitual NO tiene que verse afectada</a:t>
            </a:r>
            <a:r>
              <a:rPr lang="es-ES" sz="1100" dirty="0" smtClean="0">
                <a:solidFill>
                  <a:srgbClr val="0A56A4"/>
                </a:solidFill>
                <a:latin typeface="Arial" pitchFamily="34" charset="0"/>
                <a:cs typeface="Arial" pitchFamily="34" charset="0"/>
              </a:rPr>
              <a:t>.</a:t>
            </a:r>
          </a:p>
        </p:txBody>
      </p:sp>
      <p:pic>
        <p:nvPicPr>
          <p:cNvPr id="5128"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0609" t="15916" r="12024" b="13948"/>
          <a:stretch/>
        </p:blipFill>
        <p:spPr bwMode="auto">
          <a:xfrm>
            <a:off x="508741" y="7680240"/>
            <a:ext cx="1048051" cy="950093"/>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
        <p:nvSpPr>
          <p:cNvPr id="23"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7160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7</a:t>
            </a:r>
          </a:p>
        </p:txBody>
      </p:sp>
      <p:sp>
        <p:nvSpPr>
          <p:cNvPr id="5" name="Rectangle 47"/>
          <p:cNvSpPr>
            <a:spLocks noChangeArrowheads="1"/>
          </p:cNvSpPr>
          <p:nvPr/>
        </p:nvSpPr>
        <p:spPr bwMode="auto">
          <a:xfrm>
            <a:off x="333672" y="82758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6" name="5 Rectángulo"/>
          <p:cNvSpPr/>
          <p:nvPr/>
        </p:nvSpPr>
        <p:spPr>
          <a:xfrm>
            <a:off x="404664" y="85280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Interferencias en el funcionamiento del marcapasos</a:t>
            </a:r>
            <a:endParaRPr lang="es-ES" sz="1400" b="1" dirty="0">
              <a:solidFill>
                <a:schemeClr val="bg1"/>
              </a:solidFill>
              <a:latin typeface="Arial" pitchFamily="34" charset="0"/>
              <a:cs typeface="Arial" pitchFamily="34" charset="0"/>
            </a:endParaRPr>
          </a:p>
        </p:txBody>
      </p:sp>
      <p:sp>
        <p:nvSpPr>
          <p:cNvPr id="7" name="6 Rectángulo"/>
          <p:cNvSpPr/>
          <p:nvPr/>
        </p:nvSpPr>
        <p:spPr>
          <a:xfrm>
            <a:off x="333672" y="1259632"/>
            <a:ext cx="5882209" cy="1246495"/>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Los marcapasos y los cables actuales poseen sistemas de protección muy resistentes frente a las interferencias más comunes para evitar que el dispositivo funcione mal.</a:t>
            </a:r>
          </a:p>
          <a:p>
            <a:pPr algn="just">
              <a:spcBef>
                <a:spcPts val="600"/>
              </a:spcBef>
              <a:spcAft>
                <a:spcPts val="600"/>
              </a:spcAft>
            </a:pPr>
            <a:r>
              <a:rPr lang="es-ES" sz="1100" b="1" i="1" dirty="0" smtClean="0">
                <a:solidFill>
                  <a:srgbClr val="0A56A4"/>
                </a:solidFill>
                <a:latin typeface="Arial" pitchFamily="34" charset="0"/>
                <a:cs typeface="Arial" pitchFamily="34" charset="0"/>
              </a:rPr>
              <a:t>Estas interferencias son producidas por campos eléctricos y/o magnéticos y se originan fundamentalmente en el entorno hospitalario. </a:t>
            </a:r>
          </a:p>
          <a:p>
            <a:pPr algn="just">
              <a:spcBef>
                <a:spcPts val="600"/>
              </a:spcBef>
              <a:spcAft>
                <a:spcPts val="600"/>
              </a:spcAft>
            </a:pPr>
            <a:r>
              <a:rPr lang="es-ES" sz="1100" b="1" i="1" dirty="0" smtClean="0">
                <a:solidFill>
                  <a:srgbClr val="0A56A4"/>
                </a:solidFill>
                <a:latin typeface="Arial" pitchFamily="34" charset="0"/>
                <a:cs typeface="Arial" pitchFamily="34" charset="0"/>
              </a:rPr>
              <a:t>En el ámbito domiciliario son escasas, predecibles y se pueden evitar o controlar.</a:t>
            </a:r>
          </a:p>
        </p:txBody>
      </p:sp>
      <p:sp>
        <p:nvSpPr>
          <p:cNvPr id="8" name="7 Rectángulo"/>
          <p:cNvSpPr/>
          <p:nvPr/>
        </p:nvSpPr>
        <p:spPr>
          <a:xfrm>
            <a:off x="381738" y="2555776"/>
            <a:ext cx="2903754" cy="6417141"/>
          </a:xfrm>
          <a:prstGeom prst="rect">
            <a:avLst/>
          </a:prstGeom>
          <a:noFill/>
        </p:spPr>
        <p:txBody>
          <a:bodyPr wrap="square">
            <a:spAutoFit/>
          </a:bodyPr>
          <a:lstStyle/>
          <a:p>
            <a:pPr marL="171450" indent="-171450" algn="just">
              <a:spcBef>
                <a:spcPts val="600"/>
              </a:spcBef>
              <a:spcAft>
                <a:spcPts val="600"/>
              </a:spcAft>
              <a:buFont typeface="Wingdings" pitchFamily="2" charset="2"/>
              <a:buChar char="ü"/>
            </a:pPr>
            <a:r>
              <a:rPr lang="es-ES" sz="1100" b="1" dirty="0" smtClean="0">
                <a:solidFill>
                  <a:srgbClr val="0A56A4"/>
                </a:solidFill>
                <a:latin typeface="Arial" pitchFamily="34" charset="0"/>
                <a:cs typeface="Arial" pitchFamily="34" charset="0"/>
              </a:rPr>
              <a:t>Electrodomésticos</a:t>
            </a:r>
            <a:r>
              <a:rPr lang="es-ES" sz="1100" dirty="0" smtClean="0">
                <a:solidFill>
                  <a:srgbClr val="0A56A4"/>
                </a:solidFill>
                <a:latin typeface="Arial" pitchFamily="34" charset="0"/>
                <a:cs typeface="Arial" pitchFamily="34" charset="0"/>
              </a:rPr>
              <a:t>: </a:t>
            </a:r>
            <a:r>
              <a:rPr lang="es-ES" sz="1100" dirty="0" smtClean="0">
                <a:latin typeface="Arial" pitchFamily="34" charset="0"/>
                <a:cs typeface="Arial" pitchFamily="34" charset="0"/>
              </a:rPr>
              <a:t>las interferencias se pueden evitar siempre que los aparatos se hallen en buen estado de conservación, tengan toma a tierra y no se coloquen sobre la zona donde se halla el </a:t>
            </a:r>
            <a:r>
              <a:rPr lang="es-ES" sz="1100" dirty="0">
                <a:latin typeface="Arial" pitchFamily="34" charset="0"/>
                <a:cs typeface="Arial" pitchFamily="34" charset="0"/>
              </a:rPr>
              <a:t>marcapasos. </a:t>
            </a:r>
            <a:r>
              <a:rPr lang="es-ES" sz="1100" b="1" dirty="0">
                <a:latin typeface="Arial" pitchFamily="34" charset="0"/>
                <a:cs typeface="Arial" pitchFamily="34" charset="0"/>
              </a:rPr>
              <a:t>Los abrelatas eléctricos son los </a:t>
            </a:r>
            <a:r>
              <a:rPr lang="es-ES" sz="1100" b="1" dirty="0" smtClean="0">
                <a:latin typeface="Arial" pitchFamily="34" charset="0"/>
                <a:cs typeface="Arial" pitchFamily="34" charset="0"/>
              </a:rPr>
              <a:t>electrodomésticos que más interferencias pueden provocar</a:t>
            </a:r>
            <a:r>
              <a:rPr lang="es-ES" sz="1100" dirty="0" smtClean="0">
                <a:latin typeface="Arial" pitchFamily="34" charset="0"/>
                <a:cs typeface="Arial" pitchFamily="34" charset="0"/>
              </a:rPr>
              <a:t>.</a:t>
            </a:r>
          </a:p>
          <a:p>
            <a:pPr marL="171450" indent="-171450" algn="just">
              <a:spcBef>
                <a:spcPts val="600"/>
              </a:spcBef>
              <a:spcAft>
                <a:spcPts val="600"/>
              </a:spcAft>
              <a:buFont typeface="Wingdings" pitchFamily="2" charset="2"/>
              <a:buChar char="ü"/>
            </a:pPr>
            <a:r>
              <a:rPr lang="es-ES" sz="1100" b="1" dirty="0" smtClean="0">
                <a:solidFill>
                  <a:srgbClr val="0A56A4"/>
                </a:solidFill>
                <a:latin typeface="Arial" pitchFamily="34" charset="0"/>
                <a:cs typeface="Arial" pitchFamily="34" charset="0"/>
              </a:rPr>
              <a:t>Mandos a distancia</a:t>
            </a:r>
            <a:r>
              <a:rPr lang="es-ES" sz="1100" dirty="0" smtClean="0">
                <a:solidFill>
                  <a:srgbClr val="0A56A4"/>
                </a:solidFill>
                <a:latin typeface="Arial" pitchFamily="34" charset="0"/>
                <a:cs typeface="Arial" pitchFamily="34" charset="0"/>
              </a:rPr>
              <a:t>: </a:t>
            </a:r>
            <a:r>
              <a:rPr lang="es-ES" sz="1100" dirty="0" smtClean="0">
                <a:latin typeface="Arial" pitchFamily="34" charset="0"/>
                <a:cs typeface="Arial" pitchFamily="34" charset="0"/>
              </a:rPr>
              <a:t> </a:t>
            </a:r>
            <a:r>
              <a:rPr lang="es-ES" sz="1100" b="1" dirty="0" smtClean="0">
                <a:latin typeface="Arial" pitchFamily="34" charset="0"/>
                <a:cs typeface="Arial" pitchFamily="34" charset="0"/>
              </a:rPr>
              <a:t>NO</a:t>
            </a:r>
            <a:r>
              <a:rPr lang="es-ES" sz="1100" dirty="0" smtClean="0">
                <a:latin typeface="Arial" pitchFamily="34" charset="0"/>
                <a:cs typeface="Arial" pitchFamily="34" charset="0"/>
              </a:rPr>
              <a:t> se producen interferencias con mandos de distancia de electrodomésticos ni puertas de garaje, ni con interruptores activados por contacto digital (ascensores, radio, tv).</a:t>
            </a:r>
          </a:p>
          <a:p>
            <a:pPr marL="171450" indent="-171450" algn="just">
              <a:spcBef>
                <a:spcPts val="600"/>
              </a:spcBef>
              <a:spcAft>
                <a:spcPts val="600"/>
              </a:spcAft>
              <a:buFont typeface="Wingdings" pitchFamily="2" charset="2"/>
              <a:buChar char="ü"/>
            </a:pPr>
            <a:r>
              <a:rPr lang="es-ES" sz="1100" b="1" dirty="0" smtClean="0">
                <a:solidFill>
                  <a:srgbClr val="0A56A4"/>
                </a:solidFill>
                <a:latin typeface="Arial" pitchFamily="34" charset="0"/>
                <a:cs typeface="Arial" pitchFamily="34" charset="0"/>
              </a:rPr>
              <a:t>Aparatos conectados a la red eléctrica</a:t>
            </a:r>
            <a:r>
              <a:rPr lang="es-ES" sz="1100" dirty="0" smtClean="0">
                <a:solidFill>
                  <a:srgbClr val="0A56A4"/>
                </a:solidFill>
                <a:latin typeface="Arial" pitchFamily="34" charset="0"/>
                <a:cs typeface="Arial" pitchFamily="34" charset="0"/>
              </a:rPr>
              <a:t>. </a:t>
            </a:r>
            <a:r>
              <a:rPr lang="es-ES" sz="1100" dirty="0" smtClean="0">
                <a:latin typeface="Arial" pitchFamily="34" charset="0"/>
                <a:cs typeface="Arial" pitchFamily="34" charset="0"/>
              </a:rPr>
              <a:t>debe desconectarlos primero de la red eléctrica para manipularlos. </a:t>
            </a:r>
          </a:p>
          <a:p>
            <a:pPr marL="171450" indent="-171450" algn="just">
              <a:spcBef>
                <a:spcPts val="600"/>
              </a:spcBef>
              <a:spcAft>
                <a:spcPts val="600"/>
              </a:spcAft>
              <a:buFont typeface="Wingdings" pitchFamily="2" charset="2"/>
              <a:buChar char="ü"/>
            </a:pPr>
            <a:r>
              <a:rPr lang="es-ES" sz="1100" dirty="0">
                <a:solidFill>
                  <a:srgbClr val="0A56A4"/>
                </a:solidFill>
                <a:latin typeface="Arial" pitchFamily="34" charset="0"/>
                <a:cs typeface="Arial" pitchFamily="34" charset="0"/>
              </a:rPr>
              <a:t>Reproductores de música digital (</a:t>
            </a:r>
            <a:r>
              <a:rPr lang="es-ES" sz="1100" b="1" dirty="0" err="1">
                <a:solidFill>
                  <a:srgbClr val="0A56A4"/>
                </a:solidFill>
                <a:latin typeface="Arial" pitchFamily="34" charset="0"/>
                <a:cs typeface="Arial" pitchFamily="34" charset="0"/>
              </a:rPr>
              <a:t>ipod</a:t>
            </a:r>
            <a:r>
              <a:rPr lang="es-ES" sz="1100" dirty="0">
                <a:solidFill>
                  <a:srgbClr val="0A56A4"/>
                </a:solidFill>
                <a:latin typeface="Arial" pitchFamily="34" charset="0"/>
                <a:cs typeface="Arial" pitchFamily="34" charset="0"/>
              </a:rPr>
              <a:t>): </a:t>
            </a:r>
            <a:r>
              <a:rPr lang="es-ES" sz="1100" dirty="0">
                <a:latin typeface="Arial" pitchFamily="34" charset="0"/>
                <a:cs typeface="Arial" pitchFamily="34" charset="0"/>
              </a:rPr>
              <a:t>pueden producir interferencias </a:t>
            </a:r>
            <a:r>
              <a:rPr lang="es-ES" sz="1100" dirty="0" smtClean="0">
                <a:latin typeface="Arial" pitchFamily="34" charset="0"/>
                <a:cs typeface="Arial" pitchFamily="34" charset="0"/>
              </a:rPr>
              <a:t>transitorias los </a:t>
            </a:r>
            <a:r>
              <a:rPr lang="es-ES" sz="1100" dirty="0">
                <a:latin typeface="Arial" pitchFamily="34" charset="0"/>
                <a:cs typeface="Arial" pitchFamily="34" charset="0"/>
              </a:rPr>
              <a:t>“</a:t>
            </a:r>
            <a:r>
              <a:rPr lang="es-ES" sz="1100" dirty="0" err="1">
                <a:latin typeface="Arial" pitchFamily="34" charset="0"/>
                <a:cs typeface="Arial" pitchFamily="34" charset="0"/>
              </a:rPr>
              <a:t>walkie-talkies</a:t>
            </a:r>
            <a:r>
              <a:rPr lang="es-ES" sz="1100" dirty="0">
                <a:latin typeface="Arial" pitchFamily="34" charset="0"/>
                <a:cs typeface="Arial" pitchFamily="34" charset="0"/>
              </a:rPr>
              <a:t>” utilizados a menos de 15 cm y las emisoras potentes de radioaficionados</a:t>
            </a:r>
            <a:r>
              <a:rPr lang="es-ES" sz="1100" dirty="0" smtClean="0">
                <a:latin typeface="Arial" pitchFamily="34" charset="0"/>
                <a:cs typeface="Arial" pitchFamily="34" charset="0"/>
              </a:rPr>
              <a:t>.</a:t>
            </a:r>
          </a:p>
          <a:p>
            <a:pPr marL="171450" indent="-171450" algn="just">
              <a:spcBef>
                <a:spcPts val="600"/>
              </a:spcBef>
              <a:spcAft>
                <a:spcPts val="600"/>
              </a:spcAft>
              <a:buFont typeface="Wingdings" pitchFamily="2" charset="2"/>
              <a:buChar char="ü"/>
            </a:pPr>
            <a:r>
              <a:rPr lang="es-ES" sz="1100" dirty="0">
                <a:solidFill>
                  <a:srgbClr val="0A56A4"/>
                </a:solidFill>
                <a:latin typeface="Arial" pitchFamily="34" charset="0"/>
                <a:cs typeface="Arial" pitchFamily="34" charset="0"/>
              </a:rPr>
              <a:t>Nunca</a:t>
            </a:r>
            <a:r>
              <a:rPr lang="es-ES" sz="1100" dirty="0">
                <a:latin typeface="Arial" pitchFamily="34" charset="0"/>
                <a:cs typeface="Arial" pitchFamily="34" charset="0"/>
              </a:rPr>
              <a:t> manipule </a:t>
            </a:r>
            <a:r>
              <a:rPr lang="es-ES" sz="1100" b="1" dirty="0">
                <a:solidFill>
                  <a:srgbClr val="0A56A4"/>
                </a:solidFill>
                <a:latin typeface="Arial" pitchFamily="34" charset="0"/>
                <a:cs typeface="Arial" pitchFamily="34" charset="0"/>
              </a:rPr>
              <a:t>elementos del motor </a:t>
            </a:r>
            <a:r>
              <a:rPr lang="es-ES" sz="1100" dirty="0">
                <a:latin typeface="Arial" pitchFamily="34" charset="0"/>
                <a:cs typeface="Arial" pitchFamily="34" charset="0"/>
              </a:rPr>
              <a:t>de su coche con el “capó” levantado y el motor en marcha</a:t>
            </a:r>
            <a:r>
              <a:rPr lang="es-ES" sz="1100" dirty="0" smtClean="0">
                <a:latin typeface="Arial" pitchFamily="34" charset="0"/>
                <a:cs typeface="Arial" pitchFamily="34" charset="0"/>
              </a:rPr>
              <a:t>.</a:t>
            </a:r>
            <a:endParaRPr lang="es-ES" sz="1100" dirty="0">
              <a:latin typeface="Arial" pitchFamily="34" charset="0"/>
              <a:cs typeface="Arial" pitchFamily="34" charset="0"/>
            </a:endParaRPr>
          </a:p>
          <a:p>
            <a:pPr marL="171450" indent="-171450" algn="just">
              <a:spcBef>
                <a:spcPts val="600"/>
              </a:spcBef>
              <a:spcAft>
                <a:spcPts val="600"/>
              </a:spcAft>
              <a:buFont typeface="Wingdings" pitchFamily="2" charset="2"/>
              <a:buChar char="ü"/>
            </a:pPr>
            <a:r>
              <a:rPr lang="es-ES" sz="1100" b="1" dirty="0" smtClean="0">
                <a:solidFill>
                  <a:srgbClr val="0A56A4"/>
                </a:solidFill>
                <a:latin typeface="Arial" pitchFamily="34" charset="0"/>
                <a:cs typeface="Arial" pitchFamily="34" charset="0"/>
              </a:rPr>
              <a:t>OJO</a:t>
            </a:r>
            <a:r>
              <a:rPr lang="es-ES" sz="1100" dirty="0" smtClean="0">
                <a:solidFill>
                  <a:srgbClr val="0A56A4"/>
                </a:solidFill>
                <a:latin typeface="Arial" pitchFamily="34" charset="0"/>
                <a:cs typeface="Arial" pitchFamily="34" charset="0"/>
              </a:rPr>
              <a:t>!! NO </a:t>
            </a:r>
            <a:r>
              <a:rPr lang="es-ES" sz="1100" dirty="0">
                <a:solidFill>
                  <a:srgbClr val="0A56A4"/>
                </a:solidFill>
                <a:latin typeface="Arial" pitchFamily="34" charset="0"/>
                <a:cs typeface="Arial" pitchFamily="34" charset="0"/>
              </a:rPr>
              <a:t>coloque ni aproxime </a:t>
            </a:r>
            <a:r>
              <a:rPr lang="es-ES" sz="1100" b="1" dirty="0">
                <a:solidFill>
                  <a:srgbClr val="0A56A4"/>
                </a:solidFill>
                <a:latin typeface="Arial" pitchFamily="34" charset="0"/>
                <a:cs typeface="Arial" pitchFamily="34" charset="0"/>
              </a:rPr>
              <a:t>imanes</a:t>
            </a:r>
            <a:r>
              <a:rPr lang="es-ES" sz="1100" dirty="0">
                <a:solidFill>
                  <a:srgbClr val="0A56A4"/>
                </a:solidFill>
                <a:latin typeface="Arial" pitchFamily="34" charset="0"/>
                <a:cs typeface="Arial" pitchFamily="34" charset="0"/>
              </a:rPr>
              <a:t> a la zona del marcapasos.</a:t>
            </a:r>
            <a:endParaRPr lang="es-ES" sz="1100" dirty="0">
              <a:latin typeface="Arial" pitchFamily="34" charset="0"/>
              <a:cs typeface="Arial" pitchFamily="34" charset="0"/>
            </a:endParaRPr>
          </a:p>
          <a:p>
            <a:pPr marL="171450" indent="-171450" algn="just">
              <a:spcBef>
                <a:spcPts val="600"/>
              </a:spcBef>
              <a:spcAft>
                <a:spcPts val="600"/>
              </a:spcAft>
              <a:buFont typeface="Wingdings" pitchFamily="2" charset="2"/>
              <a:buChar char="ü"/>
            </a:pPr>
            <a:r>
              <a:rPr lang="es-ES" sz="1100" b="1" dirty="0">
                <a:solidFill>
                  <a:srgbClr val="0A56A4"/>
                </a:solidFill>
                <a:latin typeface="Arial" pitchFamily="34" charset="0"/>
                <a:cs typeface="Arial" pitchFamily="34" charset="0"/>
              </a:rPr>
              <a:t>Los equipos informáticos </a:t>
            </a:r>
            <a:r>
              <a:rPr lang="es-ES" sz="1100" dirty="0">
                <a:solidFill>
                  <a:srgbClr val="0A56A4"/>
                </a:solidFill>
                <a:latin typeface="Arial" pitchFamily="34" charset="0"/>
                <a:cs typeface="Arial" pitchFamily="34" charset="0"/>
              </a:rPr>
              <a:t>son </a:t>
            </a:r>
            <a:r>
              <a:rPr lang="es-ES" sz="1100" dirty="0" smtClean="0">
                <a:solidFill>
                  <a:srgbClr val="0A56A4"/>
                </a:solidFill>
                <a:latin typeface="Arial" pitchFamily="34" charset="0"/>
                <a:cs typeface="Arial" pitchFamily="34" charset="0"/>
              </a:rPr>
              <a:t>inocuos.</a:t>
            </a:r>
            <a:endParaRPr lang="es-ES" sz="1100" dirty="0">
              <a:solidFill>
                <a:srgbClr val="0A56A4"/>
              </a:solidFill>
              <a:latin typeface="Arial" pitchFamily="34" charset="0"/>
              <a:cs typeface="Arial" pitchFamily="34" charset="0"/>
            </a:endParaRPr>
          </a:p>
          <a:p>
            <a:pPr marL="171450" indent="-171450" algn="just">
              <a:spcBef>
                <a:spcPts val="600"/>
              </a:spcBef>
              <a:spcAft>
                <a:spcPts val="600"/>
              </a:spcAft>
              <a:buFont typeface="Wingdings" pitchFamily="2" charset="2"/>
              <a:buChar char="ü"/>
            </a:pPr>
            <a:r>
              <a:rPr lang="es-ES" sz="1100" dirty="0">
                <a:solidFill>
                  <a:srgbClr val="0A56A4"/>
                </a:solidFill>
                <a:latin typeface="Arial" pitchFamily="34" charset="0"/>
                <a:cs typeface="Arial" pitchFamily="34" charset="0"/>
              </a:rPr>
              <a:t>Teléfonos </a:t>
            </a:r>
            <a:r>
              <a:rPr lang="es-ES" sz="1100" b="1" dirty="0">
                <a:solidFill>
                  <a:srgbClr val="0A56A4"/>
                </a:solidFill>
                <a:latin typeface="Arial" pitchFamily="34" charset="0"/>
                <a:cs typeface="Arial" pitchFamily="34" charset="0"/>
              </a:rPr>
              <a:t>fijos e inalámbricos </a:t>
            </a:r>
            <a:r>
              <a:rPr lang="es-ES" sz="1100" dirty="0">
                <a:solidFill>
                  <a:srgbClr val="0A56A4"/>
                </a:solidFill>
                <a:latin typeface="Arial" pitchFamily="34" charset="0"/>
                <a:cs typeface="Arial" pitchFamily="34" charset="0"/>
              </a:rPr>
              <a:t>son seguros</a:t>
            </a:r>
            <a:r>
              <a:rPr lang="es-ES" sz="1100" dirty="0" smtClean="0">
                <a:solidFill>
                  <a:srgbClr val="0A56A4"/>
                </a:solidFill>
                <a:latin typeface="Arial" pitchFamily="34" charset="0"/>
                <a:cs typeface="Arial" pitchFamily="34" charset="0"/>
              </a:rPr>
              <a:t>.</a:t>
            </a:r>
            <a:endParaRPr lang="es-ES" sz="1100" dirty="0">
              <a:solidFill>
                <a:srgbClr val="0A56A4"/>
              </a:solidFill>
              <a:latin typeface="Arial" pitchFamily="34" charset="0"/>
              <a:cs typeface="Arial" pitchFamily="34" charset="0"/>
            </a:endParaRPr>
          </a:p>
        </p:txBody>
      </p:sp>
      <p:sp>
        <p:nvSpPr>
          <p:cNvPr id="9" name="8 Rectángulo"/>
          <p:cNvSpPr/>
          <p:nvPr/>
        </p:nvSpPr>
        <p:spPr>
          <a:xfrm>
            <a:off x="3405566" y="2555776"/>
            <a:ext cx="2903754" cy="1277273"/>
          </a:xfrm>
          <a:prstGeom prst="rect">
            <a:avLst/>
          </a:prstGeom>
          <a:noFill/>
        </p:spPr>
        <p:txBody>
          <a:bodyPr wrap="square">
            <a:spAutoFit/>
          </a:bodyPr>
          <a:lstStyle/>
          <a:p>
            <a:pPr marL="171450" indent="-171450" algn="just">
              <a:spcBef>
                <a:spcPts val="600"/>
              </a:spcBef>
              <a:spcAft>
                <a:spcPts val="600"/>
              </a:spcAft>
              <a:buFont typeface="Wingdings" pitchFamily="2" charset="2"/>
              <a:buChar char="ü"/>
            </a:pPr>
            <a:r>
              <a:rPr lang="es-ES" sz="1100" b="1" dirty="0" smtClean="0">
                <a:solidFill>
                  <a:srgbClr val="0A56A4"/>
                </a:solidFill>
                <a:latin typeface="Arial" pitchFamily="34" charset="0"/>
                <a:cs typeface="Arial" pitchFamily="34" charset="0"/>
              </a:rPr>
              <a:t>El teléfono móvil </a:t>
            </a:r>
            <a:r>
              <a:rPr lang="es-ES" sz="1100" dirty="0" smtClean="0">
                <a:latin typeface="Arial" pitchFamily="34" charset="0"/>
                <a:cs typeface="Arial" pitchFamily="34" charset="0"/>
              </a:rPr>
              <a:t>puede producir pequeñas interferencias transitorias, que se evitan colocándolo sobre el oído opuesto al lado donde se encuentra el marcapasos y transportándolo en la chaqueta, bolsillo o cinturón opuesto a la zona del marcapasos. </a:t>
            </a:r>
            <a:endParaRPr lang="es-ES" sz="1100" dirty="0">
              <a:latin typeface="Arial" pitchFamily="34" charset="0"/>
              <a:cs typeface="Arial" pitchFamily="34" charset="0"/>
            </a:endParaRPr>
          </a:p>
        </p:txBody>
      </p:sp>
      <p:sp>
        <p:nvSpPr>
          <p:cNvPr id="10" name="9 Rectángulo"/>
          <p:cNvSpPr/>
          <p:nvPr/>
        </p:nvSpPr>
        <p:spPr>
          <a:xfrm>
            <a:off x="3405566" y="3779912"/>
            <a:ext cx="2903754" cy="5109091"/>
          </a:xfrm>
          <a:prstGeom prst="rect">
            <a:avLst/>
          </a:prstGeom>
          <a:noFill/>
        </p:spPr>
        <p:txBody>
          <a:bodyPr wrap="square">
            <a:spAutoFit/>
          </a:bodyPr>
          <a:lstStyle/>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Los sistemas </a:t>
            </a:r>
            <a:r>
              <a:rPr lang="es-ES" sz="1100" b="1" dirty="0" smtClean="0">
                <a:solidFill>
                  <a:srgbClr val="0A56A4"/>
                </a:solidFill>
                <a:latin typeface="Arial" pitchFamily="34" charset="0"/>
                <a:cs typeface="Arial" pitchFamily="34" charset="0"/>
              </a:rPr>
              <a:t>antirrobo</a:t>
            </a:r>
            <a:r>
              <a:rPr lang="es-ES" sz="1100" dirty="0" smtClean="0">
                <a:solidFill>
                  <a:srgbClr val="0A56A4"/>
                </a:solidFill>
                <a:latin typeface="Arial" pitchFamily="34" charset="0"/>
                <a:cs typeface="Arial" pitchFamily="34" charset="0"/>
              </a:rPr>
              <a:t> </a:t>
            </a:r>
            <a:r>
              <a:rPr lang="es-ES" sz="1100" dirty="0" smtClean="0">
                <a:latin typeface="Arial" pitchFamily="34" charset="0"/>
                <a:cs typeface="Arial" pitchFamily="34" charset="0"/>
              </a:rPr>
              <a:t>situados en las entradas y salidas de las tiendas y centros comerciales pueden producir interferencias que se evitan pasando normalmente por ellos, pero sin apoyarse ni detenerse ante ellos.</a:t>
            </a:r>
          </a:p>
          <a:p>
            <a:pPr marL="171450" indent="-171450" algn="just">
              <a:spcBef>
                <a:spcPts val="600"/>
              </a:spcBef>
              <a:spcAft>
                <a:spcPts val="600"/>
              </a:spcAft>
              <a:buFont typeface="Wingdings" pitchFamily="2" charset="2"/>
              <a:buChar char="ü"/>
            </a:pPr>
            <a:r>
              <a:rPr lang="es-ES" sz="1100" dirty="0" smtClean="0">
                <a:solidFill>
                  <a:srgbClr val="0A56A4"/>
                </a:solidFill>
                <a:latin typeface="Arial" pitchFamily="34" charset="0"/>
                <a:cs typeface="Arial" pitchFamily="34" charset="0"/>
              </a:rPr>
              <a:t>Los arcos </a:t>
            </a:r>
            <a:r>
              <a:rPr lang="es-ES" sz="1100" b="1" dirty="0" smtClean="0">
                <a:solidFill>
                  <a:srgbClr val="0A56A4"/>
                </a:solidFill>
                <a:latin typeface="Arial" pitchFamily="34" charset="0"/>
                <a:cs typeface="Arial" pitchFamily="34" charset="0"/>
              </a:rPr>
              <a:t>detectores de metales </a:t>
            </a:r>
            <a:r>
              <a:rPr lang="es-ES" sz="1100" dirty="0" smtClean="0">
                <a:latin typeface="Arial" pitchFamily="34" charset="0"/>
                <a:cs typeface="Arial" pitchFamily="34" charset="0"/>
              </a:rPr>
              <a:t>(aeropuertos, juzgados, etc.) </a:t>
            </a:r>
            <a:r>
              <a:rPr lang="es-ES" sz="1100" b="1" dirty="0" smtClean="0">
                <a:latin typeface="Arial" pitchFamily="34" charset="0"/>
                <a:cs typeface="Arial" pitchFamily="34" charset="0"/>
              </a:rPr>
              <a:t>NO</a:t>
            </a:r>
            <a:r>
              <a:rPr lang="es-ES" sz="1100" dirty="0" smtClean="0">
                <a:latin typeface="Arial" pitchFamily="34" charset="0"/>
                <a:cs typeface="Arial" pitchFamily="34" charset="0"/>
              </a:rPr>
              <a:t> afectan al marcapasos, mostrar la tarjeta de implante para evitarlos.</a:t>
            </a:r>
          </a:p>
          <a:p>
            <a:pPr marL="171450" indent="-171450" algn="just">
              <a:spcBef>
                <a:spcPts val="600"/>
              </a:spcBef>
              <a:spcAft>
                <a:spcPts val="600"/>
              </a:spcAft>
              <a:buFont typeface="Wingdings" pitchFamily="2" charset="2"/>
              <a:buChar char="ü"/>
            </a:pPr>
            <a:r>
              <a:rPr lang="es-ES" sz="1100" dirty="0" smtClean="0">
                <a:latin typeface="Arial" pitchFamily="34" charset="0"/>
                <a:cs typeface="Arial" pitchFamily="34" charset="0"/>
              </a:rPr>
              <a:t>Evite las </a:t>
            </a:r>
            <a:r>
              <a:rPr lang="es-ES" sz="1100" b="1" dirty="0" smtClean="0">
                <a:solidFill>
                  <a:srgbClr val="0A56A4"/>
                </a:solidFill>
                <a:latin typeface="Arial" pitchFamily="34" charset="0"/>
                <a:cs typeface="Arial" pitchFamily="34" charset="0"/>
              </a:rPr>
              <a:t>centrales y subestaciones generadoras de energía eléctrica</a:t>
            </a:r>
            <a:r>
              <a:rPr lang="es-ES" sz="1100" dirty="0" smtClean="0">
                <a:latin typeface="Arial" pitchFamily="34" charset="0"/>
                <a:cs typeface="Arial" pitchFamily="34" charset="0"/>
              </a:rPr>
              <a:t>, la proximidad a líneas de alta tensión o transformadores  eléctricos de alta potencia.</a:t>
            </a:r>
          </a:p>
          <a:p>
            <a:pPr marL="171450" indent="-171450" algn="just">
              <a:spcBef>
                <a:spcPts val="600"/>
              </a:spcBef>
              <a:spcAft>
                <a:spcPts val="600"/>
              </a:spcAft>
              <a:buFont typeface="Wingdings" pitchFamily="2" charset="2"/>
              <a:buChar char="ü"/>
            </a:pPr>
            <a:r>
              <a:rPr lang="es-ES" sz="1100" b="1" dirty="0" smtClean="0">
                <a:solidFill>
                  <a:srgbClr val="0A56A4"/>
                </a:solidFill>
                <a:latin typeface="Arial" pitchFamily="34" charset="0"/>
                <a:cs typeface="Arial" pitchFamily="34" charset="0"/>
              </a:rPr>
              <a:t>Consultar con el especialista</a:t>
            </a:r>
            <a:r>
              <a:rPr lang="es-ES" sz="1100" dirty="0" smtClean="0">
                <a:latin typeface="Arial" pitchFamily="34" charset="0"/>
                <a:cs typeface="Arial" pitchFamily="34" charset="0"/>
              </a:rPr>
              <a:t>:  si usted va a recibir </a:t>
            </a:r>
            <a:r>
              <a:rPr lang="es-ES" sz="1100" dirty="0" smtClean="0">
                <a:latin typeface="Arial" pitchFamily="34" charset="0"/>
                <a:cs typeface="Arial" pitchFamily="34" charset="0"/>
              </a:rPr>
              <a:t>corrientes, </a:t>
            </a:r>
            <a:r>
              <a:rPr lang="es-ES" sz="1100" dirty="0" smtClean="0">
                <a:latin typeface="Arial" pitchFamily="34" charset="0"/>
                <a:cs typeface="Arial" pitchFamily="34" charset="0"/>
              </a:rPr>
              <a:t>o realizarse un PET</a:t>
            </a:r>
            <a:r>
              <a:rPr lang="es-ES" sz="1100" dirty="0" smtClean="0">
                <a:latin typeface="Arial" pitchFamily="34" charset="0"/>
                <a:cs typeface="Arial" pitchFamily="34" charset="0"/>
              </a:rPr>
              <a:t>, resonancia magnética, litotricia, radioterapia, cardioversión, </a:t>
            </a:r>
            <a:r>
              <a:rPr lang="es-ES" sz="1100" dirty="0" smtClean="0">
                <a:latin typeface="Arial" pitchFamily="34" charset="0"/>
                <a:cs typeface="Arial" pitchFamily="34" charset="0"/>
              </a:rPr>
              <a:t>TENS, etc. para modificar la programación pre y post procedimiento.</a:t>
            </a:r>
            <a:endParaRPr lang="es-ES" sz="1100" dirty="0" smtClean="0">
              <a:latin typeface="Arial" pitchFamily="34" charset="0"/>
              <a:cs typeface="Arial" pitchFamily="34" charset="0"/>
            </a:endParaRPr>
          </a:p>
          <a:p>
            <a:pPr marL="171450" indent="-171450" algn="just">
              <a:spcBef>
                <a:spcPts val="600"/>
              </a:spcBef>
              <a:spcAft>
                <a:spcPts val="600"/>
              </a:spcAft>
              <a:buFont typeface="Wingdings" pitchFamily="2" charset="2"/>
              <a:buChar char="ü"/>
            </a:pPr>
            <a:r>
              <a:rPr lang="es-ES" sz="1100" b="1" dirty="0" smtClean="0">
                <a:solidFill>
                  <a:srgbClr val="0A56A4"/>
                </a:solidFill>
                <a:latin typeface="Arial" pitchFamily="34" charset="0"/>
                <a:cs typeface="Arial" pitchFamily="34" charset="0"/>
              </a:rPr>
              <a:t>Odontólogo</a:t>
            </a:r>
            <a:r>
              <a:rPr lang="es-ES" sz="1100" dirty="0" smtClean="0">
                <a:latin typeface="Arial" pitchFamily="34" charset="0"/>
                <a:cs typeface="Arial" pitchFamily="34" charset="0"/>
              </a:rPr>
              <a:t>. Fresado, láser o ultrasonidos </a:t>
            </a:r>
            <a:r>
              <a:rPr lang="es-ES" sz="1100" b="1" dirty="0" smtClean="0">
                <a:latin typeface="Arial" pitchFamily="34" charset="0"/>
                <a:cs typeface="Arial" pitchFamily="34" charset="0"/>
              </a:rPr>
              <a:t>NO</a:t>
            </a:r>
            <a:r>
              <a:rPr lang="es-ES" sz="1100" dirty="0" smtClean="0">
                <a:latin typeface="Arial" pitchFamily="34" charset="0"/>
                <a:cs typeface="Arial" pitchFamily="34" charset="0"/>
              </a:rPr>
              <a:t> produce interferencias. Evitar apoyar el asa del instrumento sobre el marcapasos y usar de forma intermitente.</a:t>
            </a:r>
          </a:p>
        </p:txBody>
      </p:sp>
      <p:sp>
        <p:nvSpPr>
          <p:cNvPr id="11" name="10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
        <p:nvSpPr>
          <p:cNvPr id="12"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405752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Marcador de número de diapositiva"/>
          <p:cNvSpPr>
            <a:spLocks noGrp="1"/>
          </p:cNvSpPr>
          <p:nvPr>
            <p:ph type="sldNum" sz="quarter" idx="10"/>
          </p:nvPr>
        </p:nvSpPr>
        <p:spPr>
          <a:xfrm>
            <a:off x="6426547" y="8748464"/>
            <a:ext cx="314821" cy="36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bg1"/>
                </a:solidFill>
                <a:latin typeface="Frutiger LT 45 Light" pitchFamily="34" charset="0"/>
                <a:cs typeface="Arial" charset="0"/>
              </a:defRPr>
            </a:lvl1pPr>
            <a:lvl2pPr marL="742950" indent="-285750" eaLnBrk="0" hangingPunct="0">
              <a:defRPr sz="2000" b="1">
                <a:solidFill>
                  <a:schemeClr val="bg1"/>
                </a:solidFill>
                <a:latin typeface="Frutiger LT 45 Light" pitchFamily="34" charset="0"/>
                <a:cs typeface="Arial" charset="0"/>
              </a:defRPr>
            </a:lvl2pPr>
            <a:lvl3pPr marL="1143000" indent="-228600" eaLnBrk="0" hangingPunct="0">
              <a:defRPr sz="2000" b="1">
                <a:solidFill>
                  <a:schemeClr val="bg1"/>
                </a:solidFill>
                <a:latin typeface="Frutiger LT 45 Light" pitchFamily="34" charset="0"/>
                <a:cs typeface="Arial" charset="0"/>
              </a:defRPr>
            </a:lvl3pPr>
            <a:lvl4pPr marL="1600200" indent="-228600" eaLnBrk="0" hangingPunct="0">
              <a:defRPr sz="2000" b="1">
                <a:solidFill>
                  <a:schemeClr val="bg1"/>
                </a:solidFill>
                <a:latin typeface="Frutiger LT 45 Light" pitchFamily="34" charset="0"/>
                <a:cs typeface="Arial" charset="0"/>
              </a:defRPr>
            </a:lvl4pPr>
            <a:lvl5pPr marL="2057400" indent="-228600" eaLnBrk="0" hangingPunct="0">
              <a:defRPr sz="2000" b="1">
                <a:solidFill>
                  <a:schemeClr val="bg1"/>
                </a:solidFill>
                <a:latin typeface="Frutiger LT 45 Light" pitchFamily="34" charset="0"/>
                <a:cs typeface="Arial" charset="0"/>
              </a:defRPr>
            </a:lvl5pPr>
            <a:lvl6pPr marL="2514600" indent="-228600" eaLnBrk="0" fontAlgn="base" hangingPunct="0">
              <a:spcBef>
                <a:spcPct val="0"/>
              </a:spcBef>
              <a:spcAft>
                <a:spcPct val="0"/>
              </a:spcAft>
              <a:defRPr sz="2000" b="1">
                <a:solidFill>
                  <a:schemeClr val="bg1"/>
                </a:solidFill>
                <a:latin typeface="Frutiger LT 45 Light" pitchFamily="34" charset="0"/>
                <a:cs typeface="Arial" charset="0"/>
              </a:defRPr>
            </a:lvl6pPr>
            <a:lvl7pPr marL="2971800" indent="-228600" eaLnBrk="0" fontAlgn="base" hangingPunct="0">
              <a:spcBef>
                <a:spcPct val="0"/>
              </a:spcBef>
              <a:spcAft>
                <a:spcPct val="0"/>
              </a:spcAft>
              <a:defRPr sz="2000" b="1">
                <a:solidFill>
                  <a:schemeClr val="bg1"/>
                </a:solidFill>
                <a:latin typeface="Frutiger LT 45 Light" pitchFamily="34" charset="0"/>
                <a:cs typeface="Arial" charset="0"/>
              </a:defRPr>
            </a:lvl7pPr>
            <a:lvl8pPr marL="3429000" indent="-228600" eaLnBrk="0" fontAlgn="base" hangingPunct="0">
              <a:spcBef>
                <a:spcPct val="0"/>
              </a:spcBef>
              <a:spcAft>
                <a:spcPct val="0"/>
              </a:spcAft>
              <a:defRPr sz="2000" b="1">
                <a:solidFill>
                  <a:schemeClr val="bg1"/>
                </a:solidFill>
                <a:latin typeface="Frutiger LT 45 Light" pitchFamily="34" charset="0"/>
                <a:cs typeface="Arial" charset="0"/>
              </a:defRPr>
            </a:lvl8pPr>
            <a:lvl9pPr marL="3886200" indent="-228600" eaLnBrk="0" fontAlgn="base" hangingPunct="0">
              <a:spcBef>
                <a:spcPct val="0"/>
              </a:spcBef>
              <a:spcAft>
                <a:spcPct val="0"/>
              </a:spcAft>
              <a:defRPr sz="2000" b="1">
                <a:solidFill>
                  <a:schemeClr val="bg1"/>
                </a:solidFill>
                <a:latin typeface="Frutiger LT 45 Light" pitchFamily="34" charset="0"/>
                <a:cs typeface="Arial" charset="0"/>
              </a:defRPr>
            </a:lvl9pPr>
          </a:lstStyle>
          <a:p>
            <a:pPr eaLnBrk="1" hangingPunct="1"/>
            <a:r>
              <a:rPr lang="es-ES" sz="1100" b="0" dirty="0" smtClean="0">
                <a:solidFill>
                  <a:srgbClr val="0A56A4"/>
                </a:solidFill>
              </a:rPr>
              <a:t>7</a:t>
            </a:r>
          </a:p>
        </p:txBody>
      </p:sp>
      <p:sp>
        <p:nvSpPr>
          <p:cNvPr id="5" name="Rectangle 47"/>
          <p:cNvSpPr>
            <a:spLocks noChangeArrowheads="1"/>
          </p:cNvSpPr>
          <p:nvPr/>
        </p:nvSpPr>
        <p:spPr bwMode="auto">
          <a:xfrm>
            <a:off x="333672" y="827584"/>
            <a:ext cx="5903640" cy="333002"/>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6" name="5 Rectángulo"/>
          <p:cNvSpPr/>
          <p:nvPr/>
        </p:nvSpPr>
        <p:spPr>
          <a:xfrm>
            <a:off x="404664" y="852809"/>
            <a:ext cx="5184576" cy="307777"/>
          </a:xfrm>
          <a:prstGeom prst="rect">
            <a:avLst/>
          </a:prstGeom>
          <a:noFill/>
        </p:spPr>
        <p:txBody>
          <a:bodyPr wrap="square">
            <a:spAutoFit/>
          </a:bodyPr>
          <a:lstStyle/>
          <a:p>
            <a:r>
              <a:rPr lang="es-ES" sz="1400" b="1" dirty="0" smtClean="0">
                <a:solidFill>
                  <a:schemeClr val="bg1"/>
                </a:solidFill>
                <a:latin typeface="Arial" pitchFamily="34" charset="0"/>
                <a:cs typeface="Arial" pitchFamily="34" charset="0"/>
              </a:rPr>
              <a:t>Duración y recambio del marcapasos</a:t>
            </a:r>
            <a:endParaRPr lang="es-ES" sz="1400" b="1" dirty="0">
              <a:solidFill>
                <a:schemeClr val="bg1"/>
              </a:solidFill>
              <a:latin typeface="Arial" pitchFamily="34" charset="0"/>
              <a:cs typeface="Arial" pitchFamily="34" charset="0"/>
            </a:endParaRPr>
          </a:p>
        </p:txBody>
      </p:sp>
      <p:sp>
        <p:nvSpPr>
          <p:cNvPr id="7" name="6 Rectángulo"/>
          <p:cNvSpPr/>
          <p:nvPr/>
        </p:nvSpPr>
        <p:spPr>
          <a:xfrm>
            <a:off x="333672" y="1259632"/>
            <a:ext cx="5882209" cy="1754326"/>
          </a:xfrm>
          <a:prstGeom prst="rect">
            <a:avLst/>
          </a:prstGeom>
          <a:noFill/>
        </p:spPr>
        <p:txBody>
          <a:bodyPr wrap="square">
            <a:spAutoFit/>
          </a:bodyPr>
          <a:lstStyle/>
          <a:p>
            <a:pPr algn="just">
              <a:spcBef>
                <a:spcPts val="600"/>
              </a:spcBef>
              <a:spcAft>
                <a:spcPts val="600"/>
              </a:spcAft>
            </a:pPr>
            <a:r>
              <a:rPr lang="es-ES" sz="1100" dirty="0" smtClean="0">
                <a:latin typeface="Arial" pitchFamily="34" charset="0"/>
                <a:cs typeface="Arial" pitchFamily="34" charset="0"/>
              </a:rPr>
              <a:t>Los marcapasos son aparatos con una duración limitada, que dependiendo del tipo de funcionamiento, puede oscilar entre los 8 y 10 años.</a:t>
            </a:r>
          </a:p>
          <a:p>
            <a:pPr algn="just">
              <a:spcBef>
                <a:spcPts val="600"/>
              </a:spcBef>
              <a:spcAft>
                <a:spcPts val="600"/>
              </a:spcAft>
            </a:pPr>
            <a:r>
              <a:rPr lang="es-ES" sz="1100" dirty="0" smtClean="0">
                <a:latin typeface="Arial" pitchFamily="34" charset="0"/>
                <a:cs typeface="Arial" pitchFamily="34" charset="0"/>
              </a:rPr>
              <a:t>Las baterías de los marcapasos no se agotan de repente sino que lo hacen de manera progresiva y predecible. A pesar de que se vaya agotando, el marcapasos no pierde fuerza, dando el mismo rendimiento desde que se le coloca hasta que se sustituye. Su médico le indicará cuál es el momento de recambiar  el aparato, ya que las pilas no son recargables.</a:t>
            </a:r>
          </a:p>
          <a:p>
            <a:pPr algn="just">
              <a:spcBef>
                <a:spcPts val="600"/>
              </a:spcBef>
              <a:spcAft>
                <a:spcPts val="600"/>
              </a:spcAft>
            </a:pPr>
            <a:r>
              <a:rPr lang="es-ES" sz="1100" dirty="0" smtClean="0">
                <a:latin typeface="Arial" pitchFamily="34" charset="0"/>
                <a:cs typeface="Arial" pitchFamily="34" charset="0"/>
              </a:rPr>
              <a:t>El recambio es un procedimiento habitualmente más sencillo y más corto que el primer implante, ya que sólo hay que sustituir el generador, utilizando los cables ya colocados.</a:t>
            </a:r>
          </a:p>
        </p:txBody>
      </p:sp>
      <p:sp>
        <p:nvSpPr>
          <p:cNvPr id="12" name="11 CuadroTexto"/>
          <p:cNvSpPr txBox="1"/>
          <p:nvPr/>
        </p:nvSpPr>
        <p:spPr>
          <a:xfrm>
            <a:off x="260648" y="8820472"/>
            <a:ext cx="5688632" cy="215444"/>
          </a:xfrm>
          <a:prstGeom prst="rect">
            <a:avLst/>
          </a:prstGeom>
          <a:noFill/>
        </p:spPr>
        <p:txBody>
          <a:bodyPr wrap="square" rtlCol="0">
            <a:spAutoFit/>
          </a:bodyPr>
          <a:lstStyle/>
          <a:p>
            <a:r>
              <a:rPr lang="es-ES" sz="800" i="1" dirty="0" smtClean="0">
                <a:solidFill>
                  <a:schemeClr val="bg1">
                    <a:lumMod val="65000"/>
                  </a:schemeClr>
                </a:solidFill>
              </a:rPr>
              <a:t>Guía para pacientes portadores de marcapasos</a:t>
            </a:r>
            <a:endParaRPr lang="es-ES" sz="800" i="1" dirty="0">
              <a:solidFill>
                <a:schemeClr val="bg1">
                  <a:lumMod val="65000"/>
                </a:schemeClr>
              </a:solidFill>
            </a:endParaRPr>
          </a:p>
        </p:txBody>
      </p:sp>
      <p:sp>
        <p:nvSpPr>
          <p:cNvPr id="13" name="Line 4"/>
          <p:cNvSpPr>
            <a:spLocks noChangeShapeType="1"/>
          </p:cNvSpPr>
          <p:nvPr/>
        </p:nvSpPr>
        <p:spPr bwMode="auto">
          <a:xfrm>
            <a:off x="260648" y="8820471"/>
            <a:ext cx="6336008" cy="0"/>
          </a:xfrm>
          <a:prstGeom prst="line">
            <a:avLst/>
          </a:prstGeom>
          <a:noFill/>
          <a:ln w="12700">
            <a:solidFill>
              <a:srgbClr val="0A56A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23381"/>
          <a:stretch/>
        </p:blipFill>
        <p:spPr bwMode="auto">
          <a:xfrm>
            <a:off x="1562100" y="4047552"/>
            <a:ext cx="3733800" cy="153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47"/>
          <p:cNvSpPr>
            <a:spLocks noChangeArrowheads="1"/>
          </p:cNvSpPr>
          <p:nvPr/>
        </p:nvSpPr>
        <p:spPr bwMode="auto">
          <a:xfrm>
            <a:off x="332656" y="6156176"/>
            <a:ext cx="5903640" cy="1989186"/>
          </a:xfrm>
          <a:prstGeom prst="rect">
            <a:avLst/>
          </a:prstGeom>
          <a:solidFill>
            <a:srgbClr val="0A56A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a:p>
        </p:txBody>
      </p:sp>
      <p:sp>
        <p:nvSpPr>
          <p:cNvPr id="24" name="23 Rectángulo"/>
          <p:cNvSpPr/>
          <p:nvPr/>
        </p:nvSpPr>
        <p:spPr>
          <a:xfrm>
            <a:off x="476672" y="6344289"/>
            <a:ext cx="5667201" cy="1585049"/>
          </a:xfrm>
          <a:prstGeom prst="rect">
            <a:avLst/>
          </a:prstGeom>
          <a:noFill/>
        </p:spPr>
        <p:txBody>
          <a:bodyPr wrap="square">
            <a:spAutoFit/>
          </a:bodyPr>
          <a:lstStyle/>
          <a:p>
            <a:pPr algn="just">
              <a:spcBef>
                <a:spcPts val="600"/>
              </a:spcBef>
              <a:spcAft>
                <a:spcPts val="600"/>
              </a:spcAft>
            </a:pPr>
            <a:r>
              <a:rPr lang="es-ES" sz="1200" b="1" u="sng" dirty="0" smtClean="0">
                <a:solidFill>
                  <a:schemeClr val="bg1"/>
                </a:solidFill>
                <a:latin typeface="Arial" pitchFamily="34" charset="0"/>
                <a:cs typeface="Arial" pitchFamily="34" charset="0"/>
              </a:rPr>
              <a:t>RECUERDE</a:t>
            </a:r>
            <a:r>
              <a:rPr lang="es-ES" sz="1100" dirty="0" smtClean="0">
                <a:solidFill>
                  <a:schemeClr val="bg1"/>
                </a:solidFill>
                <a:latin typeface="Arial" pitchFamily="34" charset="0"/>
                <a:cs typeface="Arial" pitchFamily="34" charset="0"/>
              </a:rPr>
              <a:t>:</a:t>
            </a:r>
          </a:p>
          <a:p>
            <a:pPr marL="228600" indent="-228600" algn="just">
              <a:spcBef>
                <a:spcPts val="600"/>
              </a:spcBef>
              <a:spcAft>
                <a:spcPts val="600"/>
              </a:spcAft>
              <a:buAutoNum type="arabicPeriod"/>
            </a:pPr>
            <a:r>
              <a:rPr lang="es-ES" sz="1100" b="1" dirty="0" smtClean="0">
                <a:solidFill>
                  <a:schemeClr val="bg1"/>
                </a:solidFill>
                <a:latin typeface="Arial" pitchFamily="34" charset="0"/>
                <a:cs typeface="Arial" pitchFamily="34" charset="0"/>
              </a:rPr>
              <a:t>Pregunte SIEMPRE a su  médico la</a:t>
            </a:r>
            <a:r>
              <a:rPr lang="es-ES" sz="1100" dirty="0" smtClean="0">
                <a:solidFill>
                  <a:schemeClr val="bg1"/>
                </a:solidFill>
                <a:latin typeface="Arial" pitchFamily="34" charset="0"/>
                <a:cs typeface="Arial" pitchFamily="34" charset="0"/>
              </a:rPr>
              <a:t>s dudas que le surjan antes, durante y después de que le implanten un marcapasos.</a:t>
            </a:r>
          </a:p>
          <a:p>
            <a:pPr marL="228600" indent="-228600" algn="just">
              <a:spcBef>
                <a:spcPts val="600"/>
              </a:spcBef>
              <a:spcAft>
                <a:spcPts val="600"/>
              </a:spcAft>
              <a:buAutoNum type="arabicPeriod"/>
            </a:pPr>
            <a:r>
              <a:rPr lang="es-ES" sz="1100" dirty="0" smtClean="0">
                <a:solidFill>
                  <a:schemeClr val="bg1"/>
                </a:solidFill>
                <a:latin typeface="Arial" pitchFamily="34" charset="0"/>
                <a:cs typeface="Arial" pitchFamily="34" charset="0"/>
              </a:rPr>
              <a:t>Deberá realizar </a:t>
            </a:r>
            <a:r>
              <a:rPr lang="es-ES" sz="1100" b="1" dirty="0" smtClean="0">
                <a:solidFill>
                  <a:schemeClr val="bg1"/>
                </a:solidFill>
                <a:latin typeface="Arial" pitchFamily="34" charset="0"/>
                <a:cs typeface="Arial" pitchFamily="34" charset="0"/>
              </a:rPr>
              <a:t>revisiones periódicas el RESTO DE SU VIDA.</a:t>
            </a:r>
          </a:p>
          <a:p>
            <a:pPr marL="228600" indent="-228600" algn="just">
              <a:spcBef>
                <a:spcPts val="600"/>
              </a:spcBef>
              <a:spcAft>
                <a:spcPts val="600"/>
              </a:spcAft>
              <a:buAutoNum type="arabicPeriod"/>
            </a:pPr>
            <a:r>
              <a:rPr lang="es-ES" sz="1100" dirty="0" smtClean="0">
                <a:solidFill>
                  <a:schemeClr val="bg1"/>
                </a:solidFill>
                <a:latin typeface="Arial" pitchFamily="34" charset="0"/>
                <a:cs typeface="Arial" pitchFamily="34" charset="0"/>
              </a:rPr>
              <a:t>Deberá llevar </a:t>
            </a:r>
            <a:r>
              <a:rPr lang="es-ES" sz="1100" b="1" dirty="0" smtClean="0">
                <a:solidFill>
                  <a:schemeClr val="bg1"/>
                </a:solidFill>
                <a:latin typeface="Arial" pitchFamily="34" charset="0"/>
                <a:cs typeface="Arial" pitchFamily="34" charset="0"/>
              </a:rPr>
              <a:t>SIEMPRE</a:t>
            </a:r>
            <a:r>
              <a:rPr lang="es-ES" sz="1100" dirty="0" smtClean="0">
                <a:solidFill>
                  <a:schemeClr val="bg1"/>
                </a:solidFill>
                <a:latin typeface="Arial" pitchFamily="34" charset="0"/>
                <a:cs typeface="Arial" pitchFamily="34" charset="0"/>
              </a:rPr>
              <a:t> la </a:t>
            </a:r>
            <a:r>
              <a:rPr lang="es-ES" sz="1100" b="1" i="1" dirty="0" smtClean="0">
                <a:solidFill>
                  <a:schemeClr val="bg1"/>
                </a:solidFill>
                <a:latin typeface="Arial" pitchFamily="34" charset="0"/>
                <a:cs typeface="Arial" pitchFamily="34" charset="0"/>
              </a:rPr>
              <a:t>tarjeta de paciente portador de marcapasos </a:t>
            </a:r>
            <a:r>
              <a:rPr lang="es-ES" sz="1100" dirty="0" smtClean="0">
                <a:solidFill>
                  <a:schemeClr val="bg1"/>
                </a:solidFill>
                <a:latin typeface="Arial" pitchFamily="34" charset="0"/>
                <a:cs typeface="Arial" pitchFamily="34" charset="0"/>
              </a:rPr>
              <a:t>y </a:t>
            </a:r>
            <a:r>
              <a:rPr lang="es-ES" sz="1100" b="1" dirty="0" smtClean="0">
                <a:solidFill>
                  <a:schemeClr val="bg1"/>
                </a:solidFill>
                <a:latin typeface="Arial" pitchFamily="34" charset="0"/>
                <a:cs typeface="Arial" pitchFamily="34" charset="0"/>
              </a:rPr>
              <a:t>el</a:t>
            </a:r>
            <a:r>
              <a:rPr lang="es-ES" sz="1100" dirty="0" smtClean="0">
                <a:solidFill>
                  <a:schemeClr val="bg1"/>
                </a:solidFill>
                <a:latin typeface="Arial" pitchFamily="34" charset="0"/>
                <a:cs typeface="Arial" pitchFamily="34" charset="0"/>
              </a:rPr>
              <a:t> </a:t>
            </a:r>
            <a:r>
              <a:rPr lang="es-ES" sz="1100" b="1" dirty="0" smtClean="0">
                <a:solidFill>
                  <a:schemeClr val="bg1"/>
                </a:solidFill>
                <a:latin typeface="Arial" pitchFamily="34" charset="0"/>
                <a:cs typeface="Arial" pitchFamily="34" charset="0"/>
              </a:rPr>
              <a:t>informe de alta.</a:t>
            </a:r>
          </a:p>
        </p:txBody>
      </p:sp>
    </p:spTree>
    <p:extLst>
      <p:ext uri="{BB962C8B-B14F-4D97-AF65-F5344CB8AC3E}">
        <p14:creationId xmlns:p14="http://schemas.microsoft.com/office/powerpoint/2010/main" val="157847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2387</Words>
  <Application>Microsoft Office PowerPoint</Application>
  <PresentationFormat>Presentación en pantalla (4:3)</PresentationFormat>
  <Paragraphs>126</Paragraphs>
  <Slides>10</Slides>
  <Notes>7</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Amaia Uranga Ibarra</dc:creator>
  <cp:lastModifiedBy>Usuario de Windows</cp:lastModifiedBy>
  <cp:revision>66</cp:revision>
  <cp:lastPrinted>2015-07-03T11:22:03Z</cp:lastPrinted>
  <dcterms:created xsi:type="dcterms:W3CDTF">2013-05-20T07:21:37Z</dcterms:created>
  <dcterms:modified xsi:type="dcterms:W3CDTF">2015-09-11T12:39:46Z</dcterms:modified>
</cp:coreProperties>
</file>